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entation.xml" ContentType="application/vnd.openxmlformats-officedocument.presentationml.presentation.main+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5"/>
  </p:notesMasterIdLst>
  <p:sldIdLst>
    <p:sldId id="256" r:id="rId2"/>
    <p:sldId id="286" r:id="rId3"/>
    <p:sldId id="287" r:id="rId4"/>
    <p:sldId id="288" r:id="rId5"/>
    <p:sldId id="275" r:id="rId6"/>
    <p:sldId id="257" r:id="rId7"/>
    <p:sldId id="289" r:id="rId8"/>
    <p:sldId id="277" r:id="rId9"/>
    <p:sldId id="278" r:id="rId10"/>
    <p:sldId id="279" r:id="rId11"/>
    <p:sldId id="282" r:id="rId12"/>
    <p:sldId id="284"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2F00"/>
    <a:srgbClr val="2037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5"/>
    <p:restoredTop sz="94658"/>
  </p:normalViewPr>
  <p:slideViewPr>
    <p:cSldViewPr snapToGrid="0">
      <p:cViewPr varScale="1">
        <p:scale>
          <a:sx n="120" d="100"/>
          <a:sy n="120" d="100"/>
        </p:scale>
        <p:origin x="824" y="9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1FAA54-7C28-DB40-943C-D5311CA96201}" type="datetimeFigureOut">
              <a:rPr lang="en-US" smtClean="0"/>
              <a:t>4/6/26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E0A56-BAF8-0A42-A405-757C6551234B}" type="slidenum">
              <a:rPr lang="en-US" smtClean="0"/>
              <a:t>‹#›</a:t>
            </a:fld>
            <a:endParaRPr lang="en-US"/>
          </a:p>
        </p:txBody>
      </p:sp>
    </p:spTree>
    <p:extLst>
      <p:ext uri="{BB962C8B-B14F-4D97-AF65-F5344CB8AC3E}">
        <p14:creationId xmlns:p14="http://schemas.microsoft.com/office/powerpoint/2010/main" val="428565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0E0A56-BAF8-0A42-A405-757C6551234B}" type="slidenum">
              <a:rPr lang="en-US" smtClean="0"/>
              <a:t>1</a:t>
            </a:fld>
            <a:endParaRPr lang="en-US"/>
          </a:p>
        </p:txBody>
      </p:sp>
    </p:spTree>
    <p:extLst>
      <p:ext uri="{BB962C8B-B14F-4D97-AF65-F5344CB8AC3E}">
        <p14:creationId xmlns:p14="http://schemas.microsoft.com/office/powerpoint/2010/main" val="3872020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0E0A56-BAF8-0A42-A405-757C6551234B}" type="slidenum">
              <a:rPr lang="en-US" smtClean="0"/>
              <a:t>13</a:t>
            </a:fld>
            <a:endParaRPr lang="en-US"/>
          </a:p>
        </p:txBody>
      </p:sp>
    </p:spTree>
    <p:extLst>
      <p:ext uri="{BB962C8B-B14F-4D97-AF65-F5344CB8AC3E}">
        <p14:creationId xmlns:p14="http://schemas.microsoft.com/office/powerpoint/2010/main" val="2570529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D5B2D-0599-34CD-57B7-5A72FD5A1C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61FF2A-8F06-ED52-A389-AF472ABA92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828C4C-B24E-4119-2315-5614E0476BC2}"/>
              </a:ext>
            </a:extLst>
          </p:cNvPr>
          <p:cNvSpPr>
            <a:spLocks noGrp="1"/>
          </p:cNvSpPr>
          <p:nvPr>
            <p:ph type="dt" sz="half" idx="10"/>
          </p:nvPr>
        </p:nvSpPr>
        <p:spPr/>
        <p:txBody>
          <a:bodyPr/>
          <a:lstStyle/>
          <a:p>
            <a:fld id="{1FE4AFC3-3FD9-6D49-9FDD-9CD483AC7619}" type="datetime1">
              <a:rPr lang="en-US" smtClean="0"/>
              <a:t>4/6/26</a:t>
            </a:fld>
            <a:endParaRPr lang="en-US" dirty="0"/>
          </a:p>
        </p:txBody>
      </p:sp>
      <p:sp>
        <p:nvSpPr>
          <p:cNvPr id="5" name="Footer Placeholder 4">
            <a:extLst>
              <a:ext uri="{FF2B5EF4-FFF2-40B4-BE49-F238E27FC236}">
                <a16:creationId xmlns:a16="http://schemas.microsoft.com/office/drawing/2014/main" id="{FC46396C-3F92-B670-1925-FC1E9B72EDB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4863AB5-614B-D7AB-D2EB-044F51A1770A}"/>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3768251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1C5BB-2C8F-8A3F-59B0-6252EF8F25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104989-3B63-A106-0774-10DADC9B4F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033723-C3B6-159E-2DF0-65C542785207}"/>
              </a:ext>
            </a:extLst>
          </p:cNvPr>
          <p:cNvSpPr>
            <a:spLocks noGrp="1"/>
          </p:cNvSpPr>
          <p:nvPr>
            <p:ph type="dt" sz="half" idx="10"/>
          </p:nvPr>
        </p:nvSpPr>
        <p:spPr/>
        <p:txBody>
          <a:bodyPr/>
          <a:lstStyle/>
          <a:p>
            <a:fld id="{D68833DE-B9EF-C944-B0C4-58C7A7AAC367}" type="datetime1">
              <a:rPr lang="en-US" smtClean="0"/>
              <a:t>4/6/26</a:t>
            </a:fld>
            <a:endParaRPr lang="en-US" dirty="0"/>
          </a:p>
        </p:txBody>
      </p:sp>
      <p:sp>
        <p:nvSpPr>
          <p:cNvPr id="5" name="Footer Placeholder 4">
            <a:extLst>
              <a:ext uri="{FF2B5EF4-FFF2-40B4-BE49-F238E27FC236}">
                <a16:creationId xmlns:a16="http://schemas.microsoft.com/office/drawing/2014/main" id="{A3CF83BE-45D1-F3A5-7ABD-EB784EC1AA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A1FF95-ED26-017C-93D2-F9D1DC887647}"/>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281828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2D5E16-6003-AB58-ED13-F78720EFB85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32313D-C6A9-6EEB-0F0A-2E13E92772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E50D49-5B37-FE9F-41B1-ECB6B3FE18D1}"/>
              </a:ext>
            </a:extLst>
          </p:cNvPr>
          <p:cNvSpPr>
            <a:spLocks noGrp="1"/>
          </p:cNvSpPr>
          <p:nvPr>
            <p:ph type="dt" sz="half" idx="10"/>
          </p:nvPr>
        </p:nvSpPr>
        <p:spPr/>
        <p:txBody>
          <a:bodyPr/>
          <a:lstStyle/>
          <a:p>
            <a:fld id="{90C31361-457A-1E45-878A-F2220C6ECE72}" type="datetime1">
              <a:rPr lang="en-US" smtClean="0"/>
              <a:t>4/6/26</a:t>
            </a:fld>
            <a:endParaRPr lang="en-US" dirty="0"/>
          </a:p>
        </p:txBody>
      </p:sp>
      <p:sp>
        <p:nvSpPr>
          <p:cNvPr id="5" name="Footer Placeholder 4">
            <a:extLst>
              <a:ext uri="{FF2B5EF4-FFF2-40B4-BE49-F238E27FC236}">
                <a16:creationId xmlns:a16="http://schemas.microsoft.com/office/drawing/2014/main" id="{D99938F6-5231-9FB6-CC06-963928AEC54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AF70E74-9EF7-478D-D4BE-F4766891DF75}"/>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3751259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1CD6A-1DE6-6100-9DCE-8453AE6A54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E33242-A5BD-4F00-7775-0FAA218F1D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8E28DB-AC89-0656-F563-8798451EE9ED}"/>
              </a:ext>
            </a:extLst>
          </p:cNvPr>
          <p:cNvSpPr>
            <a:spLocks noGrp="1"/>
          </p:cNvSpPr>
          <p:nvPr>
            <p:ph type="dt" sz="half" idx="10"/>
          </p:nvPr>
        </p:nvSpPr>
        <p:spPr/>
        <p:txBody>
          <a:bodyPr/>
          <a:lstStyle/>
          <a:p>
            <a:fld id="{5CF9AD38-DD63-C347-93D0-64380A9B64A0}" type="datetime1">
              <a:rPr lang="en-US" smtClean="0"/>
              <a:t>4/6/26</a:t>
            </a:fld>
            <a:endParaRPr lang="en-US" dirty="0"/>
          </a:p>
        </p:txBody>
      </p:sp>
      <p:sp>
        <p:nvSpPr>
          <p:cNvPr id="5" name="Footer Placeholder 4">
            <a:extLst>
              <a:ext uri="{FF2B5EF4-FFF2-40B4-BE49-F238E27FC236}">
                <a16:creationId xmlns:a16="http://schemas.microsoft.com/office/drawing/2014/main" id="{C8598A87-C1E1-CC08-8641-4BA0624269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A3E0702-4C15-203D-F7B3-DF7789EB9176}"/>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382769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49DF-C248-B207-BB53-FBEF164297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146D78-E982-BE96-2A5C-DC28298CA2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6E9B75-FDD2-2679-DA59-9258AC2A515D}"/>
              </a:ext>
            </a:extLst>
          </p:cNvPr>
          <p:cNvSpPr>
            <a:spLocks noGrp="1"/>
          </p:cNvSpPr>
          <p:nvPr>
            <p:ph type="dt" sz="half" idx="10"/>
          </p:nvPr>
        </p:nvSpPr>
        <p:spPr/>
        <p:txBody>
          <a:bodyPr/>
          <a:lstStyle/>
          <a:p>
            <a:fld id="{5DF73B32-0221-B54F-BE92-5A95BF53EF6C}" type="datetime1">
              <a:rPr lang="en-US" smtClean="0"/>
              <a:t>4/6/26</a:t>
            </a:fld>
            <a:endParaRPr lang="en-US" dirty="0"/>
          </a:p>
        </p:txBody>
      </p:sp>
      <p:sp>
        <p:nvSpPr>
          <p:cNvPr id="5" name="Footer Placeholder 4">
            <a:extLst>
              <a:ext uri="{FF2B5EF4-FFF2-40B4-BE49-F238E27FC236}">
                <a16:creationId xmlns:a16="http://schemas.microsoft.com/office/drawing/2014/main" id="{BB87BE33-2A0B-112A-F206-25ADF7633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47DB6D7-AC54-3B01-A3F6-DBEC4D218AAE}"/>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321797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3D78E-7A64-3CD5-F174-9D0213D723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AE872F-E14E-57A2-4DE8-0D0CCBAD59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B87817-3446-4F3E-CC94-D69E824A95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408FBB-028F-9DCA-3B1C-E38617CC2850}"/>
              </a:ext>
            </a:extLst>
          </p:cNvPr>
          <p:cNvSpPr>
            <a:spLocks noGrp="1"/>
          </p:cNvSpPr>
          <p:nvPr>
            <p:ph type="dt" sz="half" idx="10"/>
          </p:nvPr>
        </p:nvSpPr>
        <p:spPr/>
        <p:txBody>
          <a:bodyPr/>
          <a:lstStyle/>
          <a:p>
            <a:fld id="{6080276E-D92B-7E4A-A8AA-387968FD50B7}" type="datetime1">
              <a:rPr lang="en-US" smtClean="0"/>
              <a:t>4/6/26</a:t>
            </a:fld>
            <a:endParaRPr lang="en-US" dirty="0"/>
          </a:p>
        </p:txBody>
      </p:sp>
      <p:sp>
        <p:nvSpPr>
          <p:cNvPr id="6" name="Footer Placeholder 5">
            <a:extLst>
              <a:ext uri="{FF2B5EF4-FFF2-40B4-BE49-F238E27FC236}">
                <a16:creationId xmlns:a16="http://schemas.microsoft.com/office/drawing/2014/main" id="{917BD68D-CF9E-EDA9-C82F-DCECE7926A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A266306-F900-1884-E383-BDBC31302206}"/>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186914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05761-A0FD-2EF4-AFD3-1F0D2B0493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7DEA38-10C5-7C9B-0809-77DC24F9D9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68EC30-48B8-52C3-C731-7B878CD7FE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BA22C4-3B21-39EB-E0F2-1D955C2E5A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92F94B-2AD3-3924-5D60-7004D1591E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CD850B-F6F3-C394-FBAA-3BB440479082}"/>
              </a:ext>
            </a:extLst>
          </p:cNvPr>
          <p:cNvSpPr>
            <a:spLocks noGrp="1"/>
          </p:cNvSpPr>
          <p:nvPr>
            <p:ph type="dt" sz="half" idx="10"/>
          </p:nvPr>
        </p:nvSpPr>
        <p:spPr/>
        <p:txBody>
          <a:bodyPr/>
          <a:lstStyle/>
          <a:p>
            <a:fld id="{CC865FCC-792C-C241-AEF8-BC5ADE52ECF1}" type="datetime1">
              <a:rPr lang="en-US" smtClean="0"/>
              <a:t>4/6/26</a:t>
            </a:fld>
            <a:endParaRPr lang="en-US" dirty="0"/>
          </a:p>
        </p:txBody>
      </p:sp>
      <p:sp>
        <p:nvSpPr>
          <p:cNvPr id="8" name="Footer Placeholder 7">
            <a:extLst>
              <a:ext uri="{FF2B5EF4-FFF2-40B4-BE49-F238E27FC236}">
                <a16:creationId xmlns:a16="http://schemas.microsoft.com/office/drawing/2014/main" id="{B52E02D6-F6A1-08B2-9879-4F400508674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D21B134-7455-F86C-46EC-97E950E9CB94}"/>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4253575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D09B1-685E-B10E-F376-9A1D35FA04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DF9F73-7BBE-E26E-2679-D539DD3694DB}"/>
              </a:ext>
            </a:extLst>
          </p:cNvPr>
          <p:cNvSpPr>
            <a:spLocks noGrp="1"/>
          </p:cNvSpPr>
          <p:nvPr>
            <p:ph type="dt" sz="half" idx="10"/>
          </p:nvPr>
        </p:nvSpPr>
        <p:spPr/>
        <p:txBody>
          <a:bodyPr/>
          <a:lstStyle/>
          <a:p>
            <a:fld id="{2E6DAB37-359A-5F43-9F04-27C4A1E598F8}" type="datetime1">
              <a:rPr lang="en-US" smtClean="0"/>
              <a:t>4/6/26</a:t>
            </a:fld>
            <a:endParaRPr lang="en-US" dirty="0"/>
          </a:p>
        </p:txBody>
      </p:sp>
      <p:sp>
        <p:nvSpPr>
          <p:cNvPr id="4" name="Footer Placeholder 3">
            <a:extLst>
              <a:ext uri="{FF2B5EF4-FFF2-40B4-BE49-F238E27FC236}">
                <a16:creationId xmlns:a16="http://schemas.microsoft.com/office/drawing/2014/main" id="{BBF4393A-B051-3B97-5E1B-8520847834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AB7BDE0-8C08-F6F1-4110-79FE95248BC4}"/>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212647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464287-415A-B580-C77D-9BDFB80AFC62}"/>
              </a:ext>
            </a:extLst>
          </p:cNvPr>
          <p:cNvSpPr>
            <a:spLocks noGrp="1"/>
          </p:cNvSpPr>
          <p:nvPr>
            <p:ph type="dt" sz="half" idx="10"/>
          </p:nvPr>
        </p:nvSpPr>
        <p:spPr/>
        <p:txBody>
          <a:bodyPr/>
          <a:lstStyle/>
          <a:p>
            <a:fld id="{A93E49B8-7854-B34D-A5ED-18B05673A24E}" type="datetime1">
              <a:rPr lang="en-US" smtClean="0"/>
              <a:t>4/6/26</a:t>
            </a:fld>
            <a:endParaRPr lang="en-US" dirty="0"/>
          </a:p>
        </p:txBody>
      </p:sp>
      <p:sp>
        <p:nvSpPr>
          <p:cNvPr id="3" name="Footer Placeholder 2">
            <a:extLst>
              <a:ext uri="{FF2B5EF4-FFF2-40B4-BE49-F238E27FC236}">
                <a16:creationId xmlns:a16="http://schemas.microsoft.com/office/drawing/2014/main" id="{34A2392D-2FFB-BBC8-00B1-FF24455496D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A3FBF8E-1EB1-65FC-87D7-4C11EC7F5C15}"/>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185927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B050A-4804-38F9-D954-8D30BCEC0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441168-5D76-6AFA-583A-EF717BF045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92217B-E994-074B-AE63-AE5E160C8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E95ED9-E301-0AE7-8421-DCD10F050643}"/>
              </a:ext>
            </a:extLst>
          </p:cNvPr>
          <p:cNvSpPr>
            <a:spLocks noGrp="1"/>
          </p:cNvSpPr>
          <p:nvPr>
            <p:ph type="dt" sz="half" idx="10"/>
          </p:nvPr>
        </p:nvSpPr>
        <p:spPr/>
        <p:txBody>
          <a:bodyPr/>
          <a:lstStyle/>
          <a:p>
            <a:fld id="{2268E648-BC0A-DE41-829B-598D31EAC7CC}" type="datetime1">
              <a:rPr lang="en-US" smtClean="0"/>
              <a:t>4/6/26</a:t>
            </a:fld>
            <a:endParaRPr lang="en-US" dirty="0"/>
          </a:p>
        </p:txBody>
      </p:sp>
      <p:sp>
        <p:nvSpPr>
          <p:cNvPr id="6" name="Footer Placeholder 5">
            <a:extLst>
              <a:ext uri="{FF2B5EF4-FFF2-40B4-BE49-F238E27FC236}">
                <a16:creationId xmlns:a16="http://schemas.microsoft.com/office/drawing/2014/main" id="{F3BB5E60-79A7-76CD-174C-60AAE18BFC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3B6B7F7-4DA0-D01C-709D-51A6E5924EFC}"/>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2044175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54C72-23FA-0F49-D7A0-5BEDA18521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313245-37AC-FC8F-6F38-852630FEDD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BAA030B-76A7-09FC-1B93-A56E26E157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93C572-CECA-D87F-8202-FE9D951BFB01}"/>
              </a:ext>
            </a:extLst>
          </p:cNvPr>
          <p:cNvSpPr>
            <a:spLocks noGrp="1"/>
          </p:cNvSpPr>
          <p:nvPr>
            <p:ph type="dt" sz="half" idx="10"/>
          </p:nvPr>
        </p:nvSpPr>
        <p:spPr/>
        <p:txBody>
          <a:bodyPr/>
          <a:lstStyle/>
          <a:p>
            <a:fld id="{45D4B8F5-4D08-9F47-BB97-A2F952F8990A}" type="datetime1">
              <a:rPr lang="en-US" smtClean="0"/>
              <a:t>4/6/26</a:t>
            </a:fld>
            <a:endParaRPr lang="en-US" dirty="0"/>
          </a:p>
        </p:txBody>
      </p:sp>
      <p:sp>
        <p:nvSpPr>
          <p:cNvPr id="6" name="Footer Placeholder 5">
            <a:extLst>
              <a:ext uri="{FF2B5EF4-FFF2-40B4-BE49-F238E27FC236}">
                <a16:creationId xmlns:a16="http://schemas.microsoft.com/office/drawing/2014/main" id="{9A3A680E-6D3A-DFEC-783B-363DE290AFF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55CCB2A-E84A-0B0C-5F1B-B1619A660B95}"/>
              </a:ext>
            </a:extLst>
          </p:cNvPr>
          <p:cNvSpPr>
            <a:spLocks noGrp="1"/>
          </p:cNvSpPr>
          <p:nvPr>
            <p:ph type="sldNum" sz="quarter" idx="12"/>
          </p:nvPr>
        </p:nvSpPr>
        <p:spPr/>
        <p:txBody>
          <a:bodyPr/>
          <a:lstStyle/>
          <a:p>
            <a:fld id="{A30BBA05-4B68-9F42-AD00-DB485F9D7524}" type="slidenum">
              <a:rPr lang="en-US" smtClean="0"/>
              <a:t>‹#›</a:t>
            </a:fld>
            <a:endParaRPr lang="en-US" dirty="0"/>
          </a:p>
        </p:txBody>
      </p:sp>
    </p:spTree>
    <p:extLst>
      <p:ext uri="{BB962C8B-B14F-4D97-AF65-F5344CB8AC3E}">
        <p14:creationId xmlns:p14="http://schemas.microsoft.com/office/powerpoint/2010/main" val="93712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D4ADC1-A866-84D6-D084-0DFDE4F7CB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A8E2BD-DE05-6D7E-0D6D-C10DE86CEA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80D03-B2B1-9798-DAAA-0DD77545E0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40F83C-351C-3A4F-A872-49DCA07BF05C}" type="datetime1">
              <a:rPr lang="en-US" smtClean="0"/>
              <a:t>4/6/26</a:t>
            </a:fld>
            <a:endParaRPr lang="en-US" dirty="0"/>
          </a:p>
        </p:txBody>
      </p:sp>
      <p:sp>
        <p:nvSpPr>
          <p:cNvPr id="5" name="Footer Placeholder 4">
            <a:extLst>
              <a:ext uri="{FF2B5EF4-FFF2-40B4-BE49-F238E27FC236}">
                <a16:creationId xmlns:a16="http://schemas.microsoft.com/office/drawing/2014/main" id="{DD7FBB2C-A46C-699D-869E-71A41A2A0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F6A26A4-1003-CCDA-413D-38D9102A68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0BBA05-4B68-9F42-AD00-DB485F9D7524}" type="slidenum">
              <a:rPr lang="en-US" smtClean="0"/>
              <a:t>‹#›</a:t>
            </a:fld>
            <a:endParaRPr lang="en-US" dirty="0"/>
          </a:p>
        </p:txBody>
      </p:sp>
    </p:spTree>
    <p:extLst>
      <p:ext uri="{BB962C8B-B14F-4D97-AF65-F5344CB8AC3E}">
        <p14:creationId xmlns:p14="http://schemas.microsoft.com/office/powerpoint/2010/main" val="3510109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hfellows@fellab.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22B6E-BDB0-3CC8-C027-C67622EA76A8}"/>
              </a:ext>
            </a:extLst>
          </p:cNvPr>
          <p:cNvSpPr>
            <a:spLocks noGrp="1"/>
          </p:cNvSpPr>
          <p:nvPr>
            <p:ph type="ctrTitle"/>
          </p:nvPr>
        </p:nvSpPr>
        <p:spPr>
          <a:xfrm>
            <a:off x="1068778" y="1426556"/>
            <a:ext cx="10058401" cy="2309504"/>
          </a:xfrm>
        </p:spPr>
        <p:txBody>
          <a:bodyPr>
            <a:normAutofit fontScale="90000"/>
          </a:bodyPr>
          <a:lstStyle/>
          <a:p>
            <a:r>
              <a:rPr lang="en-US" sz="4400" dirty="0">
                <a:ln w="0"/>
                <a:effectLst>
                  <a:outerShdw blurRad="38100" dist="19050" dir="2700000" algn="tl" rotWithShape="0">
                    <a:schemeClr val="dk1">
                      <a:alpha val="40000"/>
                    </a:schemeClr>
                  </a:outerShdw>
                </a:effectLst>
                <a:latin typeface="Palatino" pitchFamily="2" charset="0"/>
                <a:ea typeface="Palatino" pitchFamily="2" charset="77"/>
              </a:rPr>
              <a:t>PROPOSED FEDERAL RULE OF EVIDENCE 707, ENTITLED</a:t>
            </a:r>
            <a:br>
              <a:rPr lang="en-US" sz="4400" dirty="0">
                <a:ln w="0"/>
                <a:effectLst>
                  <a:outerShdw blurRad="38100" dist="19050" dir="2700000" algn="tl" rotWithShape="0">
                    <a:schemeClr val="dk1">
                      <a:alpha val="40000"/>
                    </a:schemeClr>
                  </a:outerShdw>
                </a:effectLst>
                <a:latin typeface="Palatino" pitchFamily="2" charset="0"/>
                <a:ea typeface="Palatino" pitchFamily="2" charset="77"/>
              </a:rPr>
            </a:br>
            <a:r>
              <a:rPr lang="en-US" sz="4400" dirty="0">
                <a:ln w="0"/>
                <a:effectLst>
                  <a:outerShdw blurRad="38100" dist="19050" dir="2700000" algn="tl" rotWithShape="0">
                    <a:schemeClr val="dk1">
                      <a:alpha val="40000"/>
                    </a:schemeClr>
                  </a:outerShdw>
                </a:effectLst>
                <a:latin typeface="Palatino" pitchFamily="2" charset="0"/>
                <a:ea typeface="Palatino" pitchFamily="2" charset="77"/>
              </a:rPr>
              <a:t>MACHINE-GENERATED EVIDENCE</a:t>
            </a:r>
            <a:br>
              <a:rPr lang="en-US" sz="4400" dirty="0">
                <a:ln w="0"/>
                <a:effectLst>
                  <a:outerShdw blurRad="38100" dist="19050" dir="2700000" algn="tl" rotWithShape="0">
                    <a:schemeClr val="dk1">
                      <a:alpha val="40000"/>
                    </a:schemeClr>
                  </a:outerShdw>
                </a:effectLst>
                <a:latin typeface="Palatino" pitchFamily="2" charset="0"/>
                <a:ea typeface="Palatino" pitchFamily="2" charset="77"/>
              </a:rPr>
            </a:br>
            <a:endParaRPr lang="en-US" sz="4400" dirty="0">
              <a:ln w="0"/>
              <a:effectLst>
                <a:outerShdw blurRad="38100" dist="19050" dir="2700000" algn="tl" rotWithShape="0">
                  <a:schemeClr val="dk1">
                    <a:alpha val="40000"/>
                  </a:schemeClr>
                </a:outerShdw>
              </a:effectLst>
              <a:latin typeface="Palatino" pitchFamily="2" charset="0"/>
              <a:ea typeface="Palatino" pitchFamily="2" charset="77"/>
            </a:endParaRPr>
          </a:p>
        </p:txBody>
      </p:sp>
      <p:sp>
        <p:nvSpPr>
          <p:cNvPr id="10" name="Rectangle 9">
            <a:extLst>
              <a:ext uri="{FF2B5EF4-FFF2-40B4-BE49-F238E27FC236}">
                <a16:creationId xmlns:a16="http://schemas.microsoft.com/office/drawing/2014/main" id="{BC9B1167-450A-69D1-331D-BF213471D3C9}"/>
              </a:ext>
            </a:extLst>
          </p:cNvPr>
          <p:cNvSpPr/>
          <p:nvPr/>
        </p:nvSpPr>
        <p:spPr>
          <a:xfrm>
            <a:off x="0" y="1"/>
            <a:ext cx="12192000" cy="991872"/>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44ABC5C-241F-4171-E231-A685162C6E8B}"/>
              </a:ext>
            </a:extLst>
          </p:cNvPr>
          <p:cNvPicPr>
            <a:picLocks noChangeAspect="1"/>
          </p:cNvPicPr>
          <p:nvPr/>
        </p:nvPicPr>
        <p:blipFill>
          <a:blip r:embed="rId3"/>
          <a:stretch>
            <a:fillRect/>
          </a:stretch>
        </p:blipFill>
        <p:spPr>
          <a:xfrm>
            <a:off x="0" y="173010"/>
            <a:ext cx="3365262" cy="845913"/>
          </a:xfrm>
          <a:prstGeom prst="rect">
            <a:avLst/>
          </a:prstGeom>
        </p:spPr>
      </p:pic>
      <p:sp>
        <p:nvSpPr>
          <p:cNvPr id="14" name="TextBox 13">
            <a:extLst>
              <a:ext uri="{FF2B5EF4-FFF2-40B4-BE49-F238E27FC236}">
                <a16:creationId xmlns:a16="http://schemas.microsoft.com/office/drawing/2014/main" id="{A12EED3D-EE4C-659C-27B0-79F2BE3785DD}"/>
              </a:ext>
            </a:extLst>
          </p:cNvPr>
          <p:cNvSpPr txBox="1"/>
          <p:nvPr/>
        </p:nvSpPr>
        <p:spPr>
          <a:xfrm>
            <a:off x="122106" y="6642556"/>
            <a:ext cx="5701862" cy="215444"/>
          </a:xfrm>
          <a:prstGeom prst="rect">
            <a:avLst/>
          </a:prstGeom>
          <a:noFill/>
        </p:spPr>
        <p:txBody>
          <a:bodyPr wrap="square" rtlCol="0">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18" name="Subtitle 17">
            <a:extLst>
              <a:ext uri="{FF2B5EF4-FFF2-40B4-BE49-F238E27FC236}">
                <a16:creationId xmlns:a16="http://schemas.microsoft.com/office/drawing/2014/main" id="{F4ED276A-9979-7199-E99D-48F7F2512EAC}"/>
              </a:ext>
            </a:extLst>
          </p:cNvPr>
          <p:cNvSpPr>
            <a:spLocks noGrp="1"/>
          </p:cNvSpPr>
          <p:nvPr>
            <p:ph type="subTitle" idx="1"/>
          </p:nvPr>
        </p:nvSpPr>
        <p:spPr>
          <a:xfrm rot="10800000" flipV="1">
            <a:off x="2086303" y="4955260"/>
            <a:ext cx="7725103" cy="579438"/>
          </a:xfrm>
        </p:spPr>
        <p:txBody>
          <a:bodyPr>
            <a:normAutofit/>
          </a:bodyPr>
          <a:lstStyle/>
          <a:p>
            <a:pPr>
              <a:lnSpc>
                <a:spcPct val="100000"/>
              </a:lnSpc>
            </a:pPr>
            <a:r>
              <a:rPr lang="en-US" sz="1700" dirty="0">
                <a:latin typeface="Palatino" pitchFamily="2" charset="77"/>
                <a:ea typeface="Palatino" pitchFamily="2" charset="77"/>
              </a:rPr>
              <a:t>Henry D. Fellows, Jr., Esq.</a:t>
            </a:r>
          </a:p>
          <a:p>
            <a:endParaRPr lang="en-US" dirty="0"/>
          </a:p>
        </p:txBody>
      </p:sp>
      <p:cxnSp>
        <p:nvCxnSpPr>
          <p:cNvPr id="20" name="Straight Connector 19">
            <a:extLst>
              <a:ext uri="{FF2B5EF4-FFF2-40B4-BE49-F238E27FC236}">
                <a16:creationId xmlns:a16="http://schemas.microsoft.com/office/drawing/2014/main" id="{E5CF1385-89F3-BE5E-9E7E-32E40F0EAA3C}"/>
              </a:ext>
            </a:extLst>
          </p:cNvPr>
          <p:cNvCxnSpPr>
            <a:cxnSpLocks/>
          </p:cNvCxnSpPr>
          <p:nvPr/>
        </p:nvCxnSpPr>
        <p:spPr>
          <a:xfrm>
            <a:off x="3205655" y="3628697"/>
            <a:ext cx="5780690" cy="0"/>
          </a:xfrm>
          <a:prstGeom prst="line">
            <a:avLst/>
          </a:prstGeom>
          <a:ln w="57150">
            <a:solidFill>
              <a:srgbClr val="DF2F0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39D1D114-CC25-2D09-36BF-3DD90B32275B}"/>
              </a:ext>
            </a:extLst>
          </p:cNvPr>
          <p:cNvSpPr txBox="1"/>
          <p:nvPr/>
        </p:nvSpPr>
        <p:spPr>
          <a:xfrm>
            <a:off x="4112791" y="5389943"/>
            <a:ext cx="3422354" cy="954107"/>
          </a:xfrm>
          <a:prstGeom prst="rect">
            <a:avLst/>
          </a:prstGeom>
          <a:noFill/>
        </p:spPr>
        <p:txBody>
          <a:bodyPr wrap="square" rtlCol="0">
            <a:spAutoFit/>
          </a:bodyPr>
          <a:lstStyle/>
          <a:p>
            <a:pPr algn="ctr"/>
            <a:r>
              <a:rPr lang="en-US" sz="800" dirty="0">
                <a:latin typeface="Palatino" pitchFamily="2" charset="77"/>
                <a:ea typeface="Palatino" pitchFamily="2" charset="77"/>
              </a:rPr>
              <a:t>Fellows LaBriola, LLP</a:t>
            </a:r>
          </a:p>
          <a:p>
            <a:pPr algn="ctr"/>
            <a:r>
              <a:rPr lang="en-US" sz="800" dirty="0">
                <a:latin typeface="Palatino" pitchFamily="2" charset="77"/>
                <a:ea typeface="Palatino" pitchFamily="2" charset="77"/>
              </a:rPr>
              <a:t>Peachtree Center</a:t>
            </a:r>
          </a:p>
          <a:p>
            <a:pPr algn="ctr"/>
            <a:r>
              <a:rPr lang="en-US" sz="800" dirty="0">
                <a:latin typeface="Palatino" pitchFamily="2" charset="77"/>
                <a:ea typeface="Palatino" pitchFamily="2" charset="77"/>
              </a:rPr>
              <a:t>Suite 2400 South Tower</a:t>
            </a:r>
          </a:p>
          <a:p>
            <a:pPr algn="ctr"/>
            <a:r>
              <a:rPr lang="en-US" sz="800" dirty="0">
                <a:latin typeface="Palatino" pitchFamily="2" charset="77"/>
                <a:ea typeface="Palatino" pitchFamily="2" charset="77"/>
              </a:rPr>
              <a:t>233 Peachtree Street, N.E</a:t>
            </a:r>
          </a:p>
          <a:p>
            <a:pPr algn="ctr"/>
            <a:r>
              <a:rPr lang="en-US" sz="800" dirty="0">
                <a:latin typeface="Palatino" pitchFamily="2" charset="77"/>
                <a:ea typeface="Palatino" pitchFamily="2" charset="77"/>
              </a:rPr>
              <a:t>Atlanta, Georgia 30303-1731</a:t>
            </a:r>
          </a:p>
          <a:p>
            <a:pPr algn="ctr"/>
            <a:r>
              <a:rPr lang="en-US" sz="800" dirty="0">
                <a:latin typeface="Palatino" pitchFamily="2" charset="77"/>
                <a:ea typeface="Palatino" pitchFamily="2" charset="77"/>
              </a:rPr>
              <a:t>(404)-586-9200 (O)</a:t>
            </a:r>
          </a:p>
          <a:p>
            <a:pPr algn="ctr"/>
            <a:r>
              <a:rPr lang="en-US" sz="800" dirty="0">
                <a:latin typeface="Palatino" pitchFamily="2" charset="77"/>
                <a:ea typeface="Palatino" pitchFamily="2" charset="77"/>
                <a:hlinkClick r:id="rId4"/>
              </a:rPr>
              <a:t>hfellows@fellab.com</a:t>
            </a:r>
            <a:endParaRPr lang="en-US" sz="800" dirty="0">
              <a:latin typeface="Palatino" pitchFamily="2" charset="77"/>
              <a:ea typeface="Palatino" pitchFamily="2" charset="77"/>
            </a:endParaRPr>
          </a:p>
        </p:txBody>
      </p:sp>
      <p:sp>
        <p:nvSpPr>
          <p:cNvPr id="25" name="TextBox 24">
            <a:extLst>
              <a:ext uri="{FF2B5EF4-FFF2-40B4-BE49-F238E27FC236}">
                <a16:creationId xmlns:a16="http://schemas.microsoft.com/office/drawing/2014/main" id="{57B1D504-61D2-4D27-2486-E3F2671F4951}"/>
              </a:ext>
            </a:extLst>
          </p:cNvPr>
          <p:cNvSpPr txBox="1"/>
          <p:nvPr/>
        </p:nvSpPr>
        <p:spPr>
          <a:xfrm>
            <a:off x="2773341" y="4145909"/>
            <a:ext cx="6101254" cy="369332"/>
          </a:xfrm>
          <a:prstGeom prst="rect">
            <a:avLst/>
          </a:prstGeom>
          <a:noFill/>
        </p:spPr>
        <p:txBody>
          <a:bodyPr wrap="square">
            <a:spAutoFit/>
          </a:bodyPr>
          <a:lstStyle/>
          <a:p>
            <a:pPr algn="ctr"/>
            <a:r>
              <a:rPr lang="en-US">
                <a:latin typeface="Palatino" pitchFamily="2" charset="77"/>
                <a:ea typeface="Palatino" pitchFamily="2" charset="77"/>
              </a:rPr>
              <a:t>April 8, </a:t>
            </a:r>
            <a:r>
              <a:rPr lang="en-US" dirty="0">
                <a:latin typeface="Palatino" pitchFamily="2" charset="77"/>
                <a:ea typeface="Palatino" pitchFamily="2" charset="77"/>
              </a:rPr>
              <a:t>2026</a:t>
            </a:r>
          </a:p>
        </p:txBody>
      </p:sp>
    </p:spTree>
    <p:extLst>
      <p:ext uri="{BB962C8B-B14F-4D97-AF65-F5344CB8AC3E}">
        <p14:creationId xmlns:p14="http://schemas.microsoft.com/office/powerpoint/2010/main" val="1907139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956C9-40E3-6F47-0AB8-65C797A855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DCFB94-1948-FC90-7E76-0C0560589697}"/>
              </a:ext>
            </a:extLst>
          </p:cNvPr>
          <p:cNvSpPr/>
          <p:nvPr/>
        </p:nvSpPr>
        <p:spPr>
          <a:xfrm>
            <a:off x="5254"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95F55F-CA43-201F-DD48-1499791C037C}"/>
              </a:ext>
            </a:extLst>
          </p:cNvPr>
          <p:cNvSpPr>
            <a:spLocks noGrp="1"/>
          </p:cNvSpPr>
          <p:nvPr>
            <p:ph type="title"/>
          </p:nvPr>
        </p:nvSpPr>
        <p:spPr>
          <a:xfrm>
            <a:off x="939515" y="0"/>
            <a:ext cx="10197671" cy="1255128"/>
          </a:xfrm>
        </p:spPr>
        <p:txBody>
          <a:bodyPr>
            <a:noAutofit/>
          </a:bodyPr>
          <a:lstStyle/>
          <a:p>
            <a:pPr algn="ctr"/>
            <a:br>
              <a:rPr lang="en-US" sz="2800" dirty="0">
                <a:solidFill>
                  <a:schemeClr val="bg1"/>
                </a:solidFill>
                <a:latin typeface="Palatino" pitchFamily="2" charset="77"/>
                <a:ea typeface="Palatino" pitchFamily="2" charset="77"/>
              </a:rPr>
            </a:br>
            <a:br>
              <a:rPr lang="en-US" sz="2800" dirty="0">
                <a:solidFill>
                  <a:schemeClr val="bg1"/>
                </a:solidFill>
                <a:latin typeface="Palatino" pitchFamily="2" charset="77"/>
                <a:ea typeface="Palatino" pitchFamily="2" charset="77"/>
              </a:rPr>
            </a:br>
            <a:r>
              <a:rPr lang="en-US" sz="2800" dirty="0">
                <a:solidFill>
                  <a:schemeClr val="bg1"/>
                </a:solidFill>
                <a:latin typeface="Palatino" pitchFamily="2" charset="77"/>
                <a:ea typeface="Palatino" pitchFamily="2" charset="77"/>
              </a:rPr>
              <a:t>February 4, 2026 Letter from the ACTL FRE Committee to Advisory Committee on Evidence Rules (Cont.)</a:t>
            </a:r>
            <a:br>
              <a:rPr lang="en-US" sz="4000" dirty="0">
                <a:solidFill>
                  <a:schemeClr val="bg1"/>
                </a:solidFill>
                <a:latin typeface="Palatino" pitchFamily="2" charset="77"/>
                <a:ea typeface="Palatino" pitchFamily="2" charset="77"/>
              </a:rPr>
            </a:br>
            <a:endParaRPr lang="en-US" sz="40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ED265896-4772-4E99-ECF7-9053D0058E44}"/>
              </a:ext>
            </a:extLst>
          </p:cNvPr>
          <p:cNvSpPr>
            <a:spLocks noGrp="1"/>
          </p:cNvSpPr>
          <p:nvPr>
            <p:ph idx="1"/>
          </p:nvPr>
        </p:nvSpPr>
        <p:spPr>
          <a:xfrm>
            <a:off x="835231" y="1587091"/>
            <a:ext cx="10521537" cy="4683527"/>
          </a:xfrm>
        </p:spPr>
        <p:txBody>
          <a:bodyPr>
            <a:normAutofit fontScale="77500" lnSpcReduction="20000"/>
          </a:bodyPr>
          <a:lstStyle/>
          <a:p>
            <a:pPr marL="0" indent="460375" algn="just">
              <a:lnSpc>
                <a:spcPct val="120000"/>
              </a:lnSpc>
              <a:spcBef>
                <a:spcPts val="0"/>
              </a:spcBef>
              <a:buNone/>
            </a:pPr>
            <a:r>
              <a:rPr lang="en-US" sz="2600" dirty="0">
                <a:latin typeface="Palatino" pitchFamily="2" charset="0"/>
              </a:rPr>
              <a:t>Given the speed with which AI related technologies have progressed and will likely continue to evolve, we note the following practical questions and issues raised by FRE 707:</a:t>
            </a:r>
          </a:p>
          <a:p>
            <a:pPr marL="0" indent="11113" algn="just">
              <a:lnSpc>
                <a:spcPct val="120000"/>
              </a:lnSpc>
              <a:spcBef>
                <a:spcPts val="0"/>
              </a:spcBef>
              <a:buNone/>
              <a:tabLst>
                <a:tab pos="46038" algn="l"/>
              </a:tabLst>
            </a:pPr>
            <a:endParaRPr lang="en-US" sz="2600" dirty="0">
              <a:latin typeface="Palatino" pitchFamily="2" charset="0"/>
            </a:endParaRPr>
          </a:p>
          <a:p>
            <a:pPr marL="514350" indent="-514350" algn="just">
              <a:lnSpc>
                <a:spcPct val="120000"/>
              </a:lnSpc>
              <a:spcBef>
                <a:spcPts val="0"/>
              </a:spcBef>
              <a:buFont typeface="+mj-lt"/>
              <a:buAutoNum type="arabicPeriod"/>
              <a:tabLst>
                <a:tab pos="46038" algn="l"/>
              </a:tabLst>
            </a:pPr>
            <a:r>
              <a:rPr lang="en-US" sz="2600" dirty="0">
                <a:latin typeface="Palatino" pitchFamily="2" charset="0"/>
              </a:rPr>
              <a:t>How will FRE 707 interface with the obligation of Fed. R. Civ. P. 26(a)(1)? Will such a disclosure of a “machine generated witness” be necessary and what will it look like?</a:t>
            </a:r>
          </a:p>
          <a:p>
            <a:pPr marL="0" lvl="0" indent="0" algn="just">
              <a:lnSpc>
                <a:spcPct val="120000"/>
              </a:lnSpc>
              <a:spcBef>
                <a:spcPts val="0"/>
              </a:spcBef>
              <a:buNone/>
            </a:pPr>
            <a:endParaRPr lang="en-US" sz="2600" dirty="0">
              <a:latin typeface="Palatino" pitchFamily="2" charset="0"/>
            </a:endParaRPr>
          </a:p>
          <a:p>
            <a:pPr marL="514350" indent="-514350" algn="just">
              <a:lnSpc>
                <a:spcPct val="120000"/>
              </a:lnSpc>
              <a:spcBef>
                <a:spcPts val="0"/>
              </a:spcBef>
              <a:buAutoNum type="arabicPeriod" startAt="2"/>
            </a:pPr>
            <a:r>
              <a:rPr lang="en-US" sz="2600" dirty="0">
                <a:latin typeface="Palatino" pitchFamily="2" charset="0"/>
              </a:rPr>
              <a:t>How will FRE 707 affect the obligation of parties under Fed. R. Civ. P. 34?  What kinds of inspections, objections, etc. will be deemed appropriate and how will they work?</a:t>
            </a:r>
          </a:p>
          <a:p>
            <a:pPr marL="0" indent="0" algn="just">
              <a:lnSpc>
                <a:spcPct val="120000"/>
              </a:lnSpc>
              <a:spcBef>
                <a:spcPts val="0"/>
              </a:spcBef>
              <a:buNone/>
            </a:pPr>
            <a:endParaRPr lang="en-US" sz="2600" dirty="0">
              <a:latin typeface="Palatino" pitchFamily="2" charset="0"/>
            </a:endParaRPr>
          </a:p>
          <a:p>
            <a:pPr marL="514350" indent="-514350" algn="just">
              <a:lnSpc>
                <a:spcPct val="120000"/>
              </a:lnSpc>
              <a:spcBef>
                <a:spcPts val="0"/>
              </a:spcBef>
              <a:buAutoNum type="arabicPeriod" startAt="3"/>
            </a:pPr>
            <a:r>
              <a:rPr lang="en-US" sz="2600" dirty="0">
                <a:latin typeface="Palatino" pitchFamily="2" charset="0"/>
              </a:rPr>
              <a:t>Will a FRE 707 proffer of evidence work without an expert?  Or if a lay witness is used, how will that work?</a:t>
            </a:r>
          </a:p>
          <a:p>
            <a:pPr marL="514350" indent="-514350" algn="just">
              <a:lnSpc>
                <a:spcPct val="120000"/>
              </a:lnSpc>
              <a:spcBef>
                <a:spcPts val="0"/>
              </a:spcBef>
              <a:buAutoNum type="arabicPeriod" startAt="3"/>
            </a:pPr>
            <a:endParaRPr lang="en-US" sz="2600" dirty="0">
              <a:latin typeface="Palatino" pitchFamily="2" charset="0"/>
            </a:endParaRPr>
          </a:p>
          <a:p>
            <a:pPr marL="514350" indent="-514350" algn="just">
              <a:lnSpc>
                <a:spcPct val="120000"/>
              </a:lnSpc>
              <a:spcBef>
                <a:spcPts val="0"/>
              </a:spcBef>
              <a:buAutoNum type="arabicPeriod" startAt="3"/>
            </a:pPr>
            <a:r>
              <a:rPr lang="en-US" sz="2600" dirty="0">
                <a:latin typeface="Palatino" pitchFamily="2" charset="0"/>
              </a:rPr>
              <a:t>Will a new pattern jury instruction be necessary?  What will it state?  Will an array of more granular limiting instructions, general or specific, be needed?  What will they state?</a:t>
            </a:r>
          </a:p>
          <a:p>
            <a:pPr marL="0" indent="0">
              <a:buNone/>
            </a:pPr>
            <a:endParaRPr lang="en-US" dirty="0">
              <a:latin typeface="Palatino" pitchFamily="2" charset="77"/>
              <a:ea typeface="Palatino" pitchFamily="2" charset="77"/>
            </a:endParaRPr>
          </a:p>
        </p:txBody>
      </p:sp>
      <p:pic>
        <p:nvPicPr>
          <p:cNvPr id="2050" name="Picture 2">
            <a:extLst>
              <a:ext uri="{FF2B5EF4-FFF2-40B4-BE49-F238E27FC236}">
                <a16:creationId xmlns:a16="http://schemas.microsoft.com/office/drawing/2014/main" id="{3CFB5F1D-B2AF-FCAF-3B57-95C4F7765D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2D7672A-A56D-FF15-A9C1-5DFB03A59B29}"/>
              </a:ext>
            </a:extLst>
          </p:cNvPr>
          <p:cNvSpPr txBox="1"/>
          <p:nvPr/>
        </p:nvSpPr>
        <p:spPr>
          <a:xfrm>
            <a:off x="0" y="6591763"/>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0459F42A-3C41-3A99-0909-9577C49D99E1}"/>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10</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3120238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9D7AE-E0E5-A900-F82C-74FD98AA33E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8E83BC8-F5F3-1AE4-F990-8EB50965AEF7}"/>
              </a:ext>
            </a:extLst>
          </p:cNvPr>
          <p:cNvSpPr/>
          <p:nvPr/>
        </p:nvSpPr>
        <p:spPr>
          <a:xfrm>
            <a:off x="5254"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45BD2E-56C8-2DF5-60DD-992646502D9E}"/>
              </a:ext>
            </a:extLst>
          </p:cNvPr>
          <p:cNvSpPr>
            <a:spLocks noGrp="1"/>
          </p:cNvSpPr>
          <p:nvPr>
            <p:ph type="title"/>
          </p:nvPr>
        </p:nvSpPr>
        <p:spPr>
          <a:xfrm>
            <a:off x="939516" y="-15776"/>
            <a:ext cx="10022774" cy="1270904"/>
          </a:xfrm>
        </p:spPr>
        <p:txBody>
          <a:bodyPr>
            <a:noAutofit/>
          </a:bodyPr>
          <a:lstStyle/>
          <a:p>
            <a:pPr algn="ctr"/>
            <a:br>
              <a:rPr lang="en-US" sz="4000" dirty="0">
                <a:solidFill>
                  <a:schemeClr val="bg1"/>
                </a:solidFill>
                <a:latin typeface="Palatino" pitchFamily="2" charset="77"/>
                <a:ea typeface="Palatino" pitchFamily="2" charset="77"/>
              </a:rPr>
            </a:br>
            <a:r>
              <a:rPr lang="en-US" sz="2800" dirty="0">
                <a:solidFill>
                  <a:schemeClr val="bg1"/>
                </a:solidFill>
                <a:latin typeface="Palatino" pitchFamily="2" charset="77"/>
                <a:ea typeface="Palatino" pitchFamily="2" charset="77"/>
              </a:rPr>
              <a:t>February 4, 2026 Letter from the ACTL FRE Committee to Advisory Committee on Evidence Rules (Cont.)</a:t>
            </a:r>
            <a:br>
              <a:rPr lang="en-US" sz="4000" dirty="0">
                <a:solidFill>
                  <a:schemeClr val="bg1"/>
                </a:solidFill>
                <a:latin typeface="Palatino" pitchFamily="2" charset="77"/>
                <a:ea typeface="Palatino" pitchFamily="2" charset="77"/>
              </a:rPr>
            </a:br>
            <a:endParaRPr lang="en-US" sz="40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A697F051-AC99-62B3-13D4-942FE73AEA32}"/>
              </a:ext>
            </a:extLst>
          </p:cNvPr>
          <p:cNvSpPr>
            <a:spLocks noGrp="1"/>
          </p:cNvSpPr>
          <p:nvPr>
            <p:ph idx="1"/>
          </p:nvPr>
        </p:nvSpPr>
        <p:spPr>
          <a:xfrm>
            <a:off x="835231" y="1461640"/>
            <a:ext cx="10521537" cy="4683527"/>
          </a:xfrm>
        </p:spPr>
        <p:txBody>
          <a:bodyPr>
            <a:noAutofit/>
          </a:bodyPr>
          <a:lstStyle/>
          <a:p>
            <a:pPr marL="0" indent="460375" algn="just">
              <a:lnSpc>
                <a:spcPct val="200000"/>
              </a:lnSpc>
              <a:buNone/>
            </a:pPr>
            <a:r>
              <a:rPr lang="en-US" sz="2000" dirty="0">
                <a:latin typeface="Palatino" pitchFamily="2" charset="0"/>
              </a:rPr>
              <a:t>The College recognizes that FRE 707 is brief and contains only two sentences.  However, the Committee Notes drafted by the Advisory Committee provide helpful guidance in the use and application of FRE 707.  The key objective of Rule 707 is to require FRE 702-level scrutiny to machine-generated evidence, including evidence generated by AI.  Therefore, the College believes that FRE 707 is a very good first step in providing an evidentiary rule to assess machine-generated evidence. </a:t>
            </a:r>
          </a:p>
        </p:txBody>
      </p:sp>
      <p:pic>
        <p:nvPicPr>
          <p:cNvPr id="2050" name="Picture 2">
            <a:extLst>
              <a:ext uri="{FF2B5EF4-FFF2-40B4-BE49-F238E27FC236}">
                <a16:creationId xmlns:a16="http://schemas.microsoft.com/office/drawing/2014/main" id="{C6BAA76C-6A70-28AB-6791-92C38684F7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CA41EBE-857F-F286-8D06-A255DF1524F8}"/>
              </a:ext>
            </a:extLst>
          </p:cNvPr>
          <p:cNvSpPr txBox="1"/>
          <p:nvPr/>
        </p:nvSpPr>
        <p:spPr>
          <a:xfrm>
            <a:off x="0" y="6591763"/>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128E0FB5-CEBF-2020-3232-BA1E40397260}"/>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11</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4183153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F7F9F-F1CB-DBFD-4C95-DF70204A51F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984458-7C18-A68F-8F20-53E056863DC5}"/>
              </a:ext>
            </a:extLst>
          </p:cNvPr>
          <p:cNvSpPr/>
          <p:nvPr/>
        </p:nvSpPr>
        <p:spPr>
          <a:xfrm>
            <a:off x="5254"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62EDAE-8F1B-C80E-3202-CFDD4F26DEC4}"/>
              </a:ext>
            </a:extLst>
          </p:cNvPr>
          <p:cNvSpPr>
            <a:spLocks noGrp="1"/>
          </p:cNvSpPr>
          <p:nvPr>
            <p:ph type="title"/>
          </p:nvPr>
        </p:nvSpPr>
        <p:spPr>
          <a:xfrm>
            <a:off x="939516" y="-15776"/>
            <a:ext cx="10022774" cy="1270904"/>
          </a:xfrm>
        </p:spPr>
        <p:txBody>
          <a:bodyPr>
            <a:noAutofit/>
          </a:bodyPr>
          <a:lstStyle/>
          <a:p>
            <a:pPr algn="ctr"/>
            <a:br>
              <a:rPr lang="en-US" sz="4000" dirty="0">
                <a:solidFill>
                  <a:schemeClr val="bg1"/>
                </a:solidFill>
                <a:latin typeface="Palatino" pitchFamily="2" charset="77"/>
                <a:ea typeface="Palatino" pitchFamily="2" charset="77"/>
              </a:rPr>
            </a:br>
            <a:r>
              <a:rPr lang="en-US" sz="2800" dirty="0">
                <a:solidFill>
                  <a:schemeClr val="bg1"/>
                </a:solidFill>
                <a:latin typeface="Palatino" pitchFamily="2" charset="77"/>
                <a:ea typeface="Palatino" pitchFamily="2" charset="77"/>
              </a:rPr>
              <a:t>February 4, 2026 Letter from the ACTL FRE Committee to Advisory Committee on Evidence Rules (Cont.)</a:t>
            </a:r>
            <a:br>
              <a:rPr lang="en-US" sz="4000" dirty="0">
                <a:solidFill>
                  <a:schemeClr val="bg1"/>
                </a:solidFill>
                <a:latin typeface="Palatino" pitchFamily="2" charset="77"/>
                <a:ea typeface="Palatino" pitchFamily="2" charset="77"/>
              </a:rPr>
            </a:br>
            <a:endParaRPr lang="en-US" sz="40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89C50674-A0B0-8056-5A20-444E2212317B}"/>
              </a:ext>
            </a:extLst>
          </p:cNvPr>
          <p:cNvSpPr>
            <a:spLocks noGrp="1"/>
          </p:cNvSpPr>
          <p:nvPr>
            <p:ph idx="1"/>
          </p:nvPr>
        </p:nvSpPr>
        <p:spPr>
          <a:xfrm>
            <a:off x="835231" y="1482613"/>
            <a:ext cx="10521537" cy="4683527"/>
          </a:xfrm>
        </p:spPr>
        <p:txBody>
          <a:bodyPr>
            <a:noAutofit/>
          </a:bodyPr>
          <a:lstStyle/>
          <a:p>
            <a:pPr marL="0" indent="460375" algn="just">
              <a:lnSpc>
                <a:spcPct val="200000"/>
              </a:lnSpc>
              <a:buNone/>
            </a:pPr>
            <a:r>
              <a:rPr lang="en-US" sz="2000" dirty="0">
                <a:latin typeface="Palatino" pitchFamily="2" charset="0"/>
              </a:rPr>
              <a:t>Although the College recognizes that the implementation of FRE 707 may well evolve as judges and trial attorneys gain more experience in the use of machine-generated evidence, the College believes that the time has come for FRE 707 to ensure that federal courts maintain rigorous standards for the admissibility of reliable and authentic machine-generated evidence in civil and criminal cases pending in the federal courts.</a:t>
            </a:r>
          </a:p>
        </p:txBody>
      </p:sp>
      <p:pic>
        <p:nvPicPr>
          <p:cNvPr id="2050" name="Picture 2">
            <a:extLst>
              <a:ext uri="{FF2B5EF4-FFF2-40B4-BE49-F238E27FC236}">
                <a16:creationId xmlns:a16="http://schemas.microsoft.com/office/drawing/2014/main" id="{F3AFFD0D-4BC6-7D88-94E0-A95F7CE658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BD23793-7D73-9012-F989-928E2B8A9F35}"/>
              </a:ext>
            </a:extLst>
          </p:cNvPr>
          <p:cNvSpPr txBox="1"/>
          <p:nvPr/>
        </p:nvSpPr>
        <p:spPr>
          <a:xfrm>
            <a:off x="0" y="6591763"/>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A49136EB-9FE2-132A-0BBF-5C2570FD050C}"/>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12</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4040468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FAFF9-ACF5-6F38-6748-1E5C284F89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0B7F464-6B2E-E1DB-492D-D054D1564696}"/>
              </a:ext>
            </a:extLst>
          </p:cNvPr>
          <p:cNvSpPr/>
          <p:nvPr/>
        </p:nvSpPr>
        <p:spPr>
          <a:xfrm>
            <a:off x="5254"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A462F2-C3BC-993F-818A-E4EA96E3FF59}"/>
              </a:ext>
            </a:extLst>
          </p:cNvPr>
          <p:cNvSpPr>
            <a:spLocks noGrp="1"/>
          </p:cNvSpPr>
          <p:nvPr>
            <p:ph type="title"/>
          </p:nvPr>
        </p:nvSpPr>
        <p:spPr>
          <a:xfrm>
            <a:off x="939516" y="-15776"/>
            <a:ext cx="10022774" cy="1270904"/>
          </a:xfrm>
        </p:spPr>
        <p:txBody>
          <a:bodyPr>
            <a:noAutofit/>
          </a:bodyPr>
          <a:lstStyle/>
          <a:p>
            <a:pPr algn="ctr"/>
            <a:br>
              <a:rPr lang="en-US" sz="3600" dirty="0">
                <a:solidFill>
                  <a:schemeClr val="bg1"/>
                </a:solidFill>
                <a:latin typeface="Palatino" pitchFamily="2" charset="77"/>
                <a:ea typeface="Palatino" pitchFamily="2" charset="77"/>
              </a:rPr>
            </a:br>
            <a:br>
              <a:rPr lang="en-US" sz="3600" dirty="0">
                <a:solidFill>
                  <a:schemeClr val="bg1"/>
                </a:solidFill>
                <a:latin typeface="Palatino" pitchFamily="2" charset="77"/>
                <a:ea typeface="Palatino" pitchFamily="2" charset="77"/>
              </a:rPr>
            </a:br>
            <a:r>
              <a:rPr lang="en-US" sz="3600" dirty="0">
                <a:solidFill>
                  <a:schemeClr val="bg1"/>
                </a:solidFill>
                <a:latin typeface="Palatino" pitchFamily="2" charset="77"/>
                <a:ea typeface="Palatino" pitchFamily="2" charset="77"/>
              </a:rPr>
              <a:t>Next Steps</a:t>
            </a:r>
            <a:br>
              <a:rPr lang="en-US" sz="3600" dirty="0">
                <a:solidFill>
                  <a:schemeClr val="bg1"/>
                </a:solidFill>
                <a:latin typeface="Palatino" pitchFamily="2" charset="77"/>
                <a:ea typeface="Palatino" pitchFamily="2" charset="77"/>
              </a:rPr>
            </a:br>
            <a:br>
              <a:rPr lang="en-US" sz="3600" dirty="0">
                <a:solidFill>
                  <a:schemeClr val="bg1"/>
                </a:solidFill>
                <a:latin typeface="Palatino" pitchFamily="2" charset="77"/>
                <a:ea typeface="Palatino" pitchFamily="2" charset="77"/>
              </a:rPr>
            </a:br>
            <a:endParaRPr lang="en-US" sz="36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016FBFF8-BEA6-38C9-41A0-06683B2050A3}"/>
              </a:ext>
            </a:extLst>
          </p:cNvPr>
          <p:cNvSpPr>
            <a:spLocks noGrp="1"/>
          </p:cNvSpPr>
          <p:nvPr>
            <p:ph idx="1"/>
          </p:nvPr>
        </p:nvSpPr>
        <p:spPr>
          <a:xfrm>
            <a:off x="831273" y="1538816"/>
            <a:ext cx="10521537" cy="4683527"/>
          </a:xfrm>
        </p:spPr>
        <p:txBody>
          <a:bodyPr>
            <a:noAutofit/>
          </a:bodyPr>
          <a:lstStyle/>
          <a:p>
            <a:pPr marL="0" indent="460375" algn="just">
              <a:lnSpc>
                <a:spcPct val="200000"/>
              </a:lnSpc>
              <a:buNone/>
            </a:pPr>
            <a:r>
              <a:rPr lang="en-US" sz="2000" dirty="0">
                <a:latin typeface="Palatino" pitchFamily="2" charset="0"/>
              </a:rPr>
              <a:t>The Advisory Committee on Evidence Rules will conduct its next meeting regarding proposed FRE 707 on May 7, 2026.  I plan to attend the </a:t>
            </a:r>
            <a:r>
              <a:rPr lang="en-US" sz="2000">
                <a:latin typeface="Palatino" pitchFamily="2" charset="0"/>
              </a:rPr>
              <a:t>meeting virtually </a:t>
            </a:r>
            <a:r>
              <a:rPr lang="en-US" sz="2000" dirty="0">
                <a:latin typeface="Palatino" pitchFamily="2" charset="0"/>
              </a:rPr>
              <a:t>and will report back to the College on the outcome of the meeting.</a:t>
            </a:r>
          </a:p>
        </p:txBody>
      </p:sp>
      <p:pic>
        <p:nvPicPr>
          <p:cNvPr id="2050" name="Picture 2">
            <a:extLst>
              <a:ext uri="{FF2B5EF4-FFF2-40B4-BE49-F238E27FC236}">
                <a16:creationId xmlns:a16="http://schemas.microsoft.com/office/drawing/2014/main" id="{ABA03A17-9F81-C4AE-246C-6E6D78F419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5AF1FC4-ED25-EEC6-83AC-7111F116DAA4}"/>
              </a:ext>
            </a:extLst>
          </p:cNvPr>
          <p:cNvSpPr txBox="1"/>
          <p:nvPr/>
        </p:nvSpPr>
        <p:spPr>
          <a:xfrm>
            <a:off x="0" y="6591763"/>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6C7575F6-D313-C023-3A0D-53C7CEB5CBFC}"/>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13</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4099325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F740A-2EDD-F682-E742-5DF2F8675A3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030C7CE-DEA3-CBC8-65E0-30E2C4548FE9}"/>
              </a:ext>
            </a:extLst>
          </p:cNvPr>
          <p:cNvSpPr/>
          <p:nvPr/>
        </p:nvSpPr>
        <p:spPr>
          <a:xfrm>
            <a:off x="-1"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Palatino" pitchFamily="2" charset="0"/>
            </a:endParaRPr>
          </a:p>
          <a:p>
            <a:pPr algn="ctr"/>
            <a:r>
              <a:rPr lang="en-US" sz="3600" dirty="0">
                <a:latin typeface="Palatino" pitchFamily="2" charset="0"/>
              </a:rPr>
              <a:t>Why do we need proposed FRE 707?</a:t>
            </a:r>
          </a:p>
        </p:txBody>
      </p:sp>
      <p:pic>
        <p:nvPicPr>
          <p:cNvPr id="7" name="Picture 2">
            <a:extLst>
              <a:ext uri="{FF2B5EF4-FFF2-40B4-BE49-F238E27FC236}">
                <a16:creationId xmlns:a16="http://schemas.microsoft.com/office/drawing/2014/main" id="{77947EC6-3E64-0A52-DB5B-A9CA266ACC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549588"/>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74D3F213-B005-B33E-B63F-250A8C5242EB}"/>
              </a:ext>
            </a:extLst>
          </p:cNvPr>
          <p:cNvSpPr txBox="1"/>
          <p:nvPr/>
        </p:nvSpPr>
        <p:spPr>
          <a:xfrm>
            <a:off x="135978" y="6609297"/>
            <a:ext cx="6101254" cy="215444"/>
          </a:xfrm>
          <a:prstGeom prst="rect">
            <a:avLst/>
          </a:prstGeom>
          <a:noFill/>
        </p:spPr>
        <p:txBody>
          <a:bodyPr wrap="square">
            <a:spAutoFit/>
          </a:bodyPr>
          <a:lstStyle/>
          <a:p>
            <a:r>
              <a:rPr lang="en-US" sz="800" b="0" i="0">
                <a:effectLst/>
                <a:latin typeface="Palatino" pitchFamily="2" charset="77"/>
                <a:ea typeface="Palatino" pitchFamily="2" charset="77"/>
              </a:rPr>
              <a:t>© 2026 </a:t>
            </a:r>
            <a:r>
              <a:rPr lang="en-US" sz="800" b="0" i="0" dirty="0">
                <a:effectLst/>
                <a:latin typeface="Palatino" pitchFamily="2" charset="77"/>
                <a:ea typeface="Palatino" pitchFamily="2" charset="77"/>
              </a:rPr>
              <a:t>Fellows LaBriola LLP, All Rights Reserved</a:t>
            </a:r>
            <a:endParaRPr lang="en-US" sz="800" dirty="0"/>
          </a:p>
        </p:txBody>
      </p:sp>
      <p:sp>
        <p:nvSpPr>
          <p:cNvPr id="8" name="Slide Number Placeholder 7">
            <a:extLst>
              <a:ext uri="{FF2B5EF4-FFF2-40B4-BE49-F238E27FC236}">
                <a16:creationId xmlns:a16="http://schemas.microsoft.com/office/drawing/2014/main" id="{0A3410B6-218A-C339-7B80-F52616DC2060}"/>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2</a:t>
            </a:fld>
            <a:endParaRPr lang="en-US" dirty="0">
              <a:latin typeface="Palatino" pitchFamily="2" charset="77"/>
              <a:ea typeface="Palatino" pitchFamily="2" charset="77"/>
            </a:endParaRPr>
          </a:p>
        </p:txBody>
      </p:sp>
      <p:sp>
        <p:nvSpPr>
          <p:cNvPr id="2" name="TextBox 1">
            <a:extLst>
              <a:ext uri="{FF2B5EF4-FFF2-40B4-BE49-F238E27FC236}">
                <a16:creationId xmlns:a16="http://schemas.microsoft.com/office/drawing/2014/main" id="{EAE6C514-C851-60F7-343C-912CD1664A69}"/>
              </a:ext>
            </a:extLst>
          </p:cNvPr>
          <p:cNvSpPr txBox="1"/>
          <p:nvPr/>
        </p:nvSpPr>
        <p:spPr>
          <a:xfrm>
            <a:off x="835230" y="1464376"/>
            <a:ext cx="10521537" cy="4572868"/>
          </a:xfrm>
          <a:prstGeom prst="rect">
            <a:avLst/>
          </a:prstGeom>
          <a:noFill/>
        </p:spPr>
        <p:txBody>
          <a:bodyPr wrap="square" lIns="91440" tIns="0" rIns="457200" rtlCol="0">
            <a:noAutofit/>
          </a:bodyPr>
          <a:lstStyle/>
          <a:p>
            <a:pPr marL="285750" indent="-285750" algn="just">
              <a:lnSpc>
                <a:spcPct val="200000"/>
              </a:lnSpc>
              <a:spcBef>
                <a:spcPts val="600"/>
              </a:spcBef>
              <a:spcAft>
                <a:spcPts val="600"/>
              </a:spcAft>
              <a:buFont typeface="Arial" panose="020B0604020202020204" pitchFamily="34" charset="0"/>
              <a:buChar char="•"/>
            </a:pPr>
            <a:r>
              <a:rPr lang="en-US" dirty="0">
                <a:latin typeface="Palatino" pitchFamily="2" charset="0"/>
                <a:ea typeface="Palatino" pitchFamily="2" charset="77"/>
              </a:rPr>
              <a:t>Rule 707 provides a reasoned, well-balanced framework to assist federal judges and practitioners in addressing the evidentiary aspects of machine-generated evidence. </a:t>
            </a:r>
          </a:p>
          <a:p>
            <a:pPr marL="285750" indent="-285750" algn="just">
              <a:lnSpc>
                <a:spcPct val="200000"/>
              </a:lnSpc>
              <a:spcBef>
                <a:spcPts val="600"/>
              </a:spcBef>
              <a:spcAft>
                <a:spcPts val="600"/>
              </a:spcAft>
              <a:buFont typeface="Arial" panose="020B0604020202020204" pitchFamily="34" charset="0"/>
              <a:buChar char="•"/>
            </a:pPr>
            <a:r>
              <a:rPr lang="en-US" dirty="0">
                <a:latin typeface="Palatino" pitchFamily="2" charset="0"/>
                <a:ea typeface="Palatino" pitchFamily="2" charset="77"/>
              </a:rPr>
              <a:t>Rule 707 will prevent litigants in federal court from using machine-generated evidence or evidence generated by AI to bypass human expert witness standards. </a:t>
            </a:r>
          </a:p>
          <a:p>
            <a:pPr marL="285750" indent="-285750" algn="just">
              <a:lnSpc>
                <a:spcPct val="200000"/>
              </a:lnSpc>
              <a:spcBef>
                <a:spcPts val="600"/>
              </a:spcBef>
              <a:spcAft>
                <a:spcPts val="600"/>
              </a:spcAft>
              <a:buFont typeface="Arial" panose="020B0604020202020204" pitchFamily="34" charset="0"/>
              <a:buChar char="•"/>
            </a:pPr>
            <a:r>
              <a:rPr lang="en-US" dirty="0">
                <a:latin typeface="Palatino" pitchFamily="2" charset="0"/>
                <a:ea typeface="Palatino" pitchFamily="2" charset="77"/>
              </a:rPr>
              <a:t>The College strongly believes that if a human must satisfy the </a:t>
            </a:r>
            <a:r>
              <a:rPr lang="en-US" i="1" dirty="0">
                <a:latin typeface="Palatino" pitchFamily="2" charset="0"/>
                <a:ea typeface="Palatino" pitchFamily="2" charset="77"/>
              </a:rPr>
              <a:t>Daubert</a:t>
            </a:r>
            <a:r>
              <a:rPr lang="en-US" dirty="0">
                <a:latin typeface="Palatino" pitchFamily="2" charset="0"/>
                <a:ea typeface="Palatino" pitchFamily="2" charset="77"/>
              </a:rPr>
              <a:t> admissibility standards embodied in Rule 702 to present expert witness testimony, then so too must the machine-generated evidence or evidence generated by AI that creates the equivalent output.</a:t>
            </a:r>
          </a:p>
          <a:p>
            <a:pPr indent="9525" algn="just">
              <a:lnSpc>
                <a:spcPct val="200000"/>
              </a:lnSpc>
            </a:pPr>
            <a:endParaRPr lang="en-US" dirty="0">
              <a:latin typeface="Palatino" pitchFamily="2" charset="0"/>
              <a:ea typeface="Palatino" pitchFamily="2" charset="77"/>
            </a:endParaRPr>
          </a:p>
        </p:txBody>
      </p:sp>
      <p:sp>
        <p:nvSpPr>
          <p:cNvPr id="3" name="TextBox 2">
            <a:extLst>
              <a:ext uri="{FF2B5EF4-FFF2-40B4-BE49-F238E27FC236}">
                <a16:creationId xmlns:a16="http://schemas.microsoft.com/office/drawing/2014/main" id="{0C87F75A-E681-5461-76BF-05F5FD0CFFAA}"/>
              </a:ext>
            </a:extLst>
          </p:cNvPr>
          <p:cNvSpPr txBox="1"/>
          <p:nvPr/>
        </p:nvSpPr>
        <p:spPr>
          <a:xfrm>
            <a:off x="4494882" y="-112372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442342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A830B-F97C-67AC-D01F-6531946C48C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DDB1EFD-E197-DFF5-2A77-C6B7A1030996}"/>
              </a:ext>
            </a:extLst>
          </p:cNvPr>
          <p:cNvSpPr/>
          <p:nvPr/>
        </p:nvSpPr>
        <p:spPr>
          <a:xfrm>
            <a:off x="-1"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latin typeface="Palatino" pitchFamily="2" charset="0"/>
              </a:rPr>
              <a:t>What is the process by which The Federal Rules of Evidence are amended or created?</a:t>
            </a:r>
          </a:p>
        </p:txBody>
      </p:sp>
      <p:pic>
        <p:nvPicPr>
          <p:cNvPr id="7" name="Picture 2">
            <a:extLst>
              <a:ext uri="{FF2B5EF4-FFF2-40B4-BE49-F238E27FC236}">
                <a16:creationId xmlns:a16="http://schemas.microsoft.com/office/drawing/2014/main" id="{23957F44-AAAE-15EB-7257-E5DE78E7DD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549588"/>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80B8B5BC-4F86-840A-E38B-6802D73465B1}"/>
              </a:ext>
            </a:extLst>
          </p:cNvPr>
          <p:cNvSpPr txBox="1"/>
          <p:nvPr/>
        </p:nvSpPr>
        <p:spPr>
          <a:xfrm>
            <a:off x="135978" y="6609297"/>
            <a:ext cx="6101254" cy="215444"/>
          </a:xfrm>
          <a:prstGeom prst="rect">
            <a:avLst/>
          </a:prstGeom>
          <a:noFill/>
        </p:spPr>
        <p:txBody>
          <a:bodyPr wrap="square">
            <a:spAutoFit/>
          </a:bodyPr>
          <a:lstStyle/>
          <a:p>
            <a:r>
              <a:rPr lang="en-US" sz="800" b="0" i="0">
                <a:effectLst/>
                <a:latin typeface="Palatino" pitchFamily="2" charset="77"/>
                <a:ea typeface="Palatino" pitchFamily="2" charset="77"/>
              </a:rPr>
              <a:t>© 2026 </a:t>
            </a:r>
            <a:r>
              <a:rPr lang="en-US" sz="800" b="0" i="0" dirty="0">
                <a:effectLst/>
                <a:latin typeface="Palatino" pitchFamily="2" charset="77"/>
                <a:ea typeface="Palatino" pitchFamily="2" charset="77"/>
              </a:rPr>
              <a:t>Fellows LaBriola LLP, All Rights Reserved</a:t>
            </a:r>
            <a:endParaRPr lang="en-US" sz="800" dirty="0"/>
          </a:p>
        </p:txBody>
      </p:sp>
      <p:sp>
        <p:nvSpPr>
          <p:cNvPr id="8" name="Slide Number Placeholder 7">
            <a:extLst>
              <a:ext uri="{FF2B5EF4-FFF2-40B4-BE49-F238E27FC236}">
                <a16:creationId xmlns:a16="http://schemas.microsoft.com/office/drawing/2014/main" id="{14EECEAC-B4BA-3530-F751-43C922C848AB}"/>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3</a:t>
            </a:fld>
            <a:endParaRPr lang="en-US" dirty="0">
              <a:latin typeface="Palatino" pitchFamily="2" charset="77"/>
              <a:ea typeface="Palatino" pitchFamily="2" charset="77"/>
            </a:endParaRPr>
          </a:p>
        </p:txBody>
      </p:sp>
      <p:sp>
        <p:nvSpPr>
          <p:cNvPr id="2" name="TextBox 1">
            <a:extLst>
              <a:ext uri="{FF2B5EF4-FFF2-40B4-BE49-F238E27FC236}">
                <a16:creationId xmlns:a16="http://schemas.microsoft.com/office/drawing/2014/main" id="{7D9A0F62-E3A0-5B95-AB30-0C150D805E2A}"/>
              </a:ext>
            </a:extLst>
          </p:cNvPr>
          <p:cNvSpPr txBox="1"/>
          <p:nvPr/>
        </p:nvSpPr>
        <p:spPr>
          <a:xfrm>
            <a:off x="835230" y="1464375"/>
            <a:ext cx="10521537" cy="4981947"/>
          </a:xfrm>
          <a:prstGeom prst="rect">
            <a:avLst/>
          </a:prstGeom>
          <a:noFill/>
        </p:spPr>
        <p:txBody>
          <a:bodyPr wrap="square" lIns="91440" tIns="0" rIns="457200" rtlCol="0">
            <a:noAutofit/>
          </a:bodyPr>
          <a:lstStyle/>
          <a:p>
            <a:pPr indent="458788">
              <a:spcBef>
                <a:spcPts val="600"/>
              </a:spcBef>
              <a:spcAft>
                <a:spcPts val="600"/>
              </a:spcAft>
            </a:pPr>
            <a:r>
              <a:rPr lang="en-US" sz="1600" dirty="0">
                <a:latin typeface="Palatino" pitchFamily="2" charset="0"/>
              </a:rPr>
              <a:t>The Federal Rules of Evidence are revised or created through a multi-year, structured process led by the Judicial Conference of the United States. It involves advisory committees, public comment periods, approval by the Standing Committee and Judicial Conference, Supreme Court review, and final Congressional oversight. Changes usually take effect on December 1 of the year they are approved.</a:t>
            </a:r>
          </a:p>
          <a:p>
            <a:pPr>
              <a:spcBef>
                <a:spcPts val="600"/>
              </a:spcBef>
              <a:spcAft>
                <a:spcPts val="600"/>
              </a:spcAft>
            </a:pPr>
            <a:r>
              <a:rPr lang="en-US" sz="1600" b="1" dirty="0">
                <a:latin typeface="Palatino" pitchFamily="2" charset="0"/>
              </a:rPr>
              <a:t>The Rulemaking Process Steps</a:t>
            </a:r>
            <a:endParaRPr lang="en-US" sz="1600" dirty="0">
              <a:latin typeface="Palatino" pitchFamily="2" charset="0"/>
            </a:endParaRPr>
          </a:p>
          <a:p>
            <a:pPr>
              <a:spcBef>
                <a:spcPts val="600"/>
              </a:spcBef>
              <a:spcAft>
                <a:spcPts val="600"/>
              </a:spcAft>
            </a:pPr>
            <a:r>
              <a:rPr lang="en-US" sz="1600" dirty="0">
                <a:latin typeface="Palatino" pitchFamily="2" charset="0"/>
              </a:rPr>
              <a:t>•	</a:t>
            </a:r>
            <a:r>
              <a:rPr lang="en-US" sz="1600" b="1" dirty="0">
                <a:latin typeface="Palatino" pitchFamily="2" charset="0"/>
              </a:rPr>
              <a:t>Proposal and Drafting:</a:t>
            </a:r>
            <a:r>
              <a:rPr lang="en-US" sz="1600" dirty="0">
                <a:latin typeface="Palatino" pitchFamily="2" charset="0"/>
              </a:rPr>
              <a:t> An Advisory Committee (comprised of judges, lawyers, and legal scholars) studies potential changes, drafts proposals, and releases them for public comment.</a:t>
            </a:r>
          </a:p>
          <a:p>
            <a:pPr>
              <a:spcBef>
                <a:spcPts val="600"/>
              </a:spcBef>
              <a:spcAft>
                <a:spcPts val="600"/>
              </a:spcAft>
            </a:pPr>
            <a:r>
              <a:rPr lang="en-US" sz="1600" dirty="0">
                <a:latin typeface="Palatino" pitchFamily="2" charset="0"/>
              </a:rPr>
              <a:t>•	</a:t>
            </a:r>
            <a:r>
              <a:rPr lang="en-US" sz="1600" b="1" dirty="0">
                <a:latin typeface="Palatino" pitchFamily="2" charset="0"/>
              </a:rPr>
              <a:t>Review and Approval:</a:t>
            </a:r>
            <a:r>
              <a:rPr lang="en-US" sz="1600" dirty="0">
                <a:latin typeface="Palatino" pitchFamily="2" charset="0"/>
              </a:rPr>
              <a:t> After reviewing public comments, </a:t>
            </a:r>
            <a:r>
              <a:rPr lang="en-US" sz="1600">
                <a:latin typeface="Palatino" pitchFamily="2" charset="0"/>
              </a:rPr>
              <a:t>the Advisory </a:t>
            </a:r>
            <a:r>
              <a:rPr lang="en-US" sz="1600" dirty="0">
                <a:latin typeface="Palatino" pitchFamily="2" charset="0"/>
              </a:rPr>
              <a:t>C</a:t>
            </a:r>
            <a:r>
              <a:rPr lang="en-US" sz="1600">
                <a:latin typeface="Palatino" pitchFamily="2" charset="0"/>
              </a:rPr>
              <a:t>ommittee </a:t>
            </a:r>
            <a:r>
              <a:rPr lang="en-US" sz="1600" dirty="0">
                <a:latin typeface="Palatino" pitchFamily="2" charset="0"/>
              </a:rPr>
              <a:t>may revise the proposal and submit it to the Standing Committee on Rules of Practice and Procedure.</a:t>
            </a:r>
          </a:p>
          <a:p>
            <a:pPr>
              <a:spcBef>
                <a:spcPts val="600"/>
              </a:spcBef>
              <a:spcAft>
                <a:spcPts val="600"/>
              </a:spcAft>
            </a:pPr>
            <a:r>
              <a:rPr lang="en-US" sz="1600" dirty="0">
                <a:latin typeface="Palatino" pitchFamily="2" charset="0"/>
              </a:rPr>
              <a:t>•	</a:t>
            </a:r>
            <a:r>
              <a:rPr lang="en-US" sz="1600" b="1" dirty="0">
                <a:latin typeface="Palatino" pitchFamily="2" charset="0"/>
              </a:rPr>
              <a:t>Judicial Conference Review:</a:t>
            </a:r>
            <a:r>
              <a:rPr lang="en-US" sz="1600" dirty="0">
                <a:latin typeface="Palatino" pitchFamily="2" charset="0"/>
              </a:rPr>
              <a:t> The Standing Committee reviews the proposed changes and passes them to the Judicial Conference.</a:t>
            </a:r>
          </a:p>
          <a:p>
            <a:pPr>
              <a:spcBef>
                <a:spcPts val="600"/>
              </a:spcBef>
              <a:spcAft>
                <a:spcPts val="600"/>
              </a:spcAft>
            </a:pPr>
            <a:r>
              <a:rPr lang="en-US" sz="1600" dirty="0">
                <a:latin typeface="Palatino" pitchFamily="2" charset="0"/>
              </a:rPr>
              <a:t>•	</a:t>
            </a:r>
            <a:r>
              <a:rPr lang="en-US" sz="1600" b="1" dirty="0">
                <a:latin typeface="Palatino" pitchFamily="2" charset="0"/>
              </a:rPr>
              <a:t>Supreme Court and Congress:</a:t>
            </a:r>
            <a:r>
              <a:rPr lang="en-US" sz="1600" dirty="0">
                <a:latin typeface="Palatino" pitchFamily="2" charset="0"/>
              </a:rPr>
              <a:t> The Judicial Conference submits the rules to the Supreme Court. If approved by the Court, the rules are sent to Congress.</a:t>
            </a:r>
          </a:p>
          <a:p>
            <a:pPr>
              <a:spcBef>
                <a:spcPts val="600"/>
              </a:spcBef>
              <a:spcAft>
                <a:spcPts val="600"/>
              </a:spcAft>
            </a:pPr>
            <a:r>
              <a:rPr lang="en-US" sz="1600" dirty="0">
                <a:latin typeface="Palatino" pitchFamily="2" charset="0"/>
              </a:rPr>
              <a:t>•	</a:t>
            </a:r>
            <a:r>
              <a:rPr lang="en-US" sz="1600" b="1" dirty="0">
                <a:latin typeface="Palatino" pitchFamily="2" charset="0"/>
              </a:rPr>
              <a:t>Finalization:</a:t>
            </a:r>
            <a:r>
              <a:rPr lang="en-US" sz="1600" dirty="0">
                <a:latin typeface="Palatino" pitchFamily="2" charset="0"/>
              </a:rPr>
              <a:t> The rules become effective on December 1 unless Congress enacts legislation to reject, modify, or defer them.</a:t>
            </a:r>
          </a:p>
          <a:p>
            <a:pPr indent="458788" algn="just">
              <a:lnSpc>
                <a:spcPct val="200000"/>
              </a:lnSpc>
            </a:pPr>
            <a:endParaRPr lang="en-US" sz="1000" dirty="0">
              <a:latin typeface="Palatino" pitchFamily="2" charset="0"/>
            </a:endParaRPr>
          </a:p>
          <a:p>
            <a:pPr indent="458788" algn="just">
              <a:lnSpc>
                <a:spcPct val="210000"/>
              </a:lnSpc>
            </a:pPr>
            <a:endParaRPr lang="en-US" sz="2000" dirty="0">
              <a:latin typeface="Palatino" pitchFamily="2" charset="0"/>
            </a:endParaRPr>
          </a:p>
          <a:p>
            <a:pPr indent="460375" algn="just">
              <a:lnSpc>
                <a:spcPct val="200000"/>
              </a:lnSpc>
            </a:pPr>
            <a:endParaRPr lang="en-US" sz="2400" dirty="0">
              <a:latin typeface="Palatino" pitchFamily="2" charset="0"/>
              <a:ea typeface="Palatino" pitchFamily="2" charset="77"/>
            </a:endParaRPr>
          </a:p>
        </p:txBody>
      </p:sp>
      <p:sp>
        <p:nvSpPr>
          <p:cNvPr id="3" name="TextBox 2">
            <a:extLst>
              <a:ext uri="{FF2B5EF4-FFF2-40B4-BE49-F238E27FC236}">
                <a16:creationId xmlns:a16="http://schemas.microsoft.com/office/drawing/2014/main" id="{9614594F-6B09-64A2-A0DA-67DA3B911F32}"/>
              </a:ext>
            </a:extLst>
          </p:cNvPr>
          <p:cNvSpPr txBox="1"/>
          <p:nvPr/>
        </p:nvSpPr>
        <p:spPr>
          <a:xfrm>
            <a:off x="4494882" y="-112372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3421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A8D32-5A16-23AF-2F30-BCCE44E6189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385C9336-9E6E-6F08-58ED-8A385F01E107}"/>
              </a:ext>
            </a:extLst>
          </p:cNvPr>
          <p:cNvSpPr/>
          <p:nvPr/>
        </p:nvSpPr>
        <p:spPr>
          <a:xfrm>
            <a:off x="-1"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Palatino" pitchFamily="2" charset="0"/>
            </a:endParaRPr>
          </a:p>
          <a:p>
            <a:pPr algn="ctr"/>
            <a:r>
              <a:rPr lang="en-US" sz="3200" dirty="0">
                <a:latin typeface="Palatino" pitchFamily="2" charset="0"/>
              </a:rPr>
              <a:t>What is machine-generated evidence?  How does it differ from artificial intelligence (AI)-generated evidence?</a:t>
            </a:r>
          </a:p>
          <a:p>
            <a:pPr algn="ctr"/>
            <a:endParaRPr lang="en-US" sz="3600" dirty="0">
              <a:latin typeface="Palatino" pitchFamily="2" charset="0"/>
            </a:endParaRPr>
          </a:p>
        </p:txBody>
      </p:sp>
      <p:pic>
        <p:nvPicPr>
          <p:cNvPr id="7" name="Picture 2">
            <a:extLst>
              <a:ext uri="{FF2B5EF4-FFF2-40B4-BE49-F238E27FC236}">
                <a16:creationId xmlns:a16="http://schemas.microsoft.com/office/drawing/2014/main" id="{FA8B9774-4B7A-3056-0BDC-22049E9C04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549588"/>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603CB52-1E45-4597-3C8F-BEE71EFEE2AB}"/>
              </a:ext>
            </a:extLst>
          </p:cNvPr>
          <p:cNvSpPr txBox="1"/>
          <p:nvPr/>
        </p:nvSpPr>
        <p:spPr>
          <a:xfrm>
            <a:off x="135978" y="6609297"/>
            <a:ext cx="6101254" cy="215444"/>
          </a:xfrm>
          <a:prstGeom prst="rect">
            <a:avLst/>
          </a:prstGeom>
          <a:noFill/>
        </p:spPr>
        <p:txBody>
          <a:bodyPr wrap="square">
            <a:spAutoFit/>
          </a:bodyPr>
          <a:lstStyle/>
          <a:p>
            <a:r>
              <a:rPr lang="en-US" sz="800" b="0" i="0">
                <a:effectLst/>
                <a:latin typeface="Palatino" pitchFamily="2" charset="77"/>
                <a:ea typeface="Palatino" pitchFamily="2" charset="77"/>
              </a:rPr>
              <a:t>© 2026 </a:t>
            </a:r>
            <a:r>
              <a:rPr lang="en-US" sz="800" b="0" i="0" dirty="0">
                <a:effectLst/>
                <a:latin typeface="Palatino" pitchFamily="2" charset="77"/>
                <a:ea typeface="Palatino" pitchFamily="2" charset="77"/>
              </a:rPr>
              <a:t>Fellows LaBriola LLP, All Rights Reserved</a:t>
            </a:r>
            <a:endParaRPr lang="en-US" sz="800" dirty="0"/>
          </a:p>
        </p:txBody>
      </p:sp>
      <p:sp>
        <p:nvSpPr>
          <p:cNvPr id="8" name="Slide Number Placeholder 7">
            <a:extLst>
              <a:ext uri="{FF2B5EF4-FFF2-40B4-BE49-F238E27FC236}">
                <a16:creationId xmlns:a16="http://schemas.microsoft.com/office/drawing/2014/main" id="{B5DCF21B-75CE-AE20-27CD-481253C8B000}"/>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4</a:t>
            </a:fld>
            <a:endParaRPr lang="en-US" dirty="0">
              <a:latin typeface="Palatino" pitchFamily="2" charset="77"/>
              <a:ea typeface="Palatino" pitchFamily="2" charset="77"/>
            </a:endParaRPr>
          </a:p>
        </p:txBody>
      </p:sp>
      <p:sp>
        <p:nvSpPr>
          <p:cNvPr id="2" name="TextBox 1">
            <a:extLst>
              <a:ext uri="{FF2B5EF4-FFF2-40B4-BE49-F238E27FC236}">
                <a16:creationId xmlns:a16="http://schemas.microsoft.com/office/drawing/2014/main" id="{3CA9E830-7030-1D5C-0C86-3588DD93F723}"/>
              </a:ext>
            </a:extLst>
          </p:cNvPr>
          <p:cNvSpPr txBox="1"/>
          <p:nvPr/>
        </p:nvSpPr>
        <p:spPr>
          <a:xfrm>
            <a:off x="835230" y="1464375"/>
            <a:ext cx="10521537" cy="5222789"/>
          </a:xfrm>
          <a:prstGeom prst="rect">
            <a:avLst/>
          </a:prstGeom>
          <a:noFill/>
        </p:spPr>
        <p:txBody>
          <a:bodyPr wrap="square" lIns="91440" tIns="0" rIns="457200" rtlCol="0">
            <a:noAutofit/>
          </a:bodyPr>
          <a:lstStyle/>
          <a:p>
            <a:pPr indent="458788" algn="just">
              <a:lnSpc>
                <a:spcPct val="200000"/>
              </a:lnSpc>
            </a:pPr>
            <a:r>
              <a:rPr lang="en-US" sz="1600" dirty="0">
                <a:latin typeface="Palatino" pitchFamily="2" charset="0"/>
              </a:rPr>
              <a:t>Machine-generated evidence is nonpersonal, computer-produced data or sensory depictions (images, audio, simulations) that do not rely on human perception, but rather on internal system processes. Examples include ATM records, log-in files, and AI-generated analyses or deepfakes. It is used in legal contexts, requiring validation of the underlying technology’s reliability.</a:t>
            </a:r>
          </a:p>
          <a:p>
            <a:pPr indent="458788" algn="just">
              <a:lnSpc>
                <a:spcPct val="200000"/>
              </a:lnSpc>
            </a:pPr>
            <a:r>
              <a:rPr lang="en-US" sz="1600" dirty="0">
                <a:latin typeface="Palatino" pitchFamily="2" charset="0"/>
              </a:rPr>
              <a:t>Artificial Intelligence (AI) generated evidence refers to information, media, or data created, modified, or analyzed by AI systems which is introduced in legal or investigative settings to prove or disprove facts. It includes deepfake videos, AI-generated photos, AI-written documents, and algorithmic analyses like facial recognition.</a:t>
            </a:r>
          </a:p>
          <a:p>
            <a:pPr indent="458788" algn="just">
              <a:lnSpc>
                <a:spcPct val="200000"/>
              </a:lnSpc>
            </a:pPr>
            <a:endParaRPr lang="en-US" sz="1100" dirty="0">
              <a:latin typeface="Palatino" pitchFamily="2" charset="0"/>
            </a:endParaRPr>
          </a:p>
          <a:p>
            <a:pPr indent="9525" algn="just"/>
            <a:r>
              <a:rPr lang="en-US" sz="1100" dirty="0">
                <a:latin typeface="Palatino" pitchFamily="2" charset="0"/>
              </a:rPr>
              <a:t>Google Search, AI Overview, March 10, 2026; Machine-Generated Evidence, ABA Journal, Machine-Generated Evidence (July 1, 2020, by Alex Nunn).</a:t>
            </a:r>
          </a:p>
          <a:p>
            <a:pPr indent="9525" algn="just"/>
            <a:r>
              <a:rPr lang="en-US" sz="1100" dirty="0">
                <a:latin typeface="Palatino" pitchFamily="2" charset="0"/>
              </a:rPr>
              <a:t>Artificial Intelligence Evidence: Concepts, Nature and Applications, Frontiers in Humanities and Social Sciences (May 20, 2025)</a:t>
            </a:r>
            <a:endParaRPr lang="en-US" sz="2000" dirty="0">
              <a:latin typeface="Palatino" pitchFamily="2" charset="0"/>
            </a:endParaRPr>
          </a:p>
          <a:p>
            <a:pPr indent="460375" algn="just">
              <a:lnSpc>
                <a:spcPct val="200000"/>
              </a:lnSpc>
            </a:pPr>
            <a:endParaRPr lang="en-US" sz="2400" dirty="0">
              <a:latin typeface="Palatino" pitchFamily="2" charset="0"/>
              <a:ea typeface="Palatino" pitchFamily="2" charset="77"/>
            </a:endParaRPr>
          </a:p>
        </p:txBody>
      </p:sp>
      <p:sp>
        <p:nvSpPr>
          <p:cNvPr id="3" name="TextBox 2">
            <a:extLst>
              <a:ext uri="{FF2B5EF4-FFF2-40B4-BE49-F238E27FC236}">
                <a16:creationId xmlns:a16="http://schemas.microsoft.com/office/drawing/2014/main" id="{55740E28-DEC1-36C2-2759-1C2174F2B88A}"/>
              </a:ext>
            </a:extLst>
          </p:cNvPr>
          <p:cNvSpPr txBox="1"/>
          <p:nvPr/>
        </p:nvSpPr>
        <p:spPr>
          <a:xfrm>
            <a:off x="4494882" y="-112372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7235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FEFA6FC-FD91-2F95-1FD3-F3BC845AC430}"/>
              </a:ext>
            </a:extLst>
          </p:cNvPr>
          <p:cNvSpPr/>
          <p:nvPr/>
        </p:nvSpPr>
        <p:spPr>
          <a:xfrm>
            <a:off x="0" y="-148856"/>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n w="0"/>
                <a:effectLst>
                  <a:outerShdw blurRad="38100" dist="19050" dir="2700000" algn="tl" rotWithShape="0">
                    <a:schemeClr val="dk1">
                      <a:alpha val="40000"/>
                    </a:schemeClr>
                  </a:outerShdw>
                </a:effectLst>
                <a:latin typeface="Palatino" pitchFamily="2" charset="0"/>
                <a:ea typeface="Palatino" pitchFamily="2" charset="77"/>
              </a:rPr>
              <a:t>Draft Rule 707.   Machine-Generated Evidence</a:t>
            </a:r>
            <a:endParaRPr lang="en-US" sz="3600" dirty="0">
              <a:latin typeface="Palatino" pitchFamily="2" charset="0"/>
            </a:endParaRPr>
          </a:p>
        </p:txBody>
      </p:sp>
      <p:pic>
        <p:nvPicPr>
          <p:cNvPr id="7" name="Picture 2">
            <a:extLst>
              <a:ext uri="{FF2B5EF4-FFF2-40B4-BE49-F238E27FC236}">
                <a16:creationId xmlns:a16="http://schemas.microsoft.com/office/drawing/2014/main" id="{63407A3E-85E7-0868-B8E6-4E35585274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549588"/>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35FFE8F-9180-3EA1-25C1-0B27064A19E2}"/>
              </a:ext>
            </a:extLst>
          </p:cNvPr>
          <p:cNvSpPr txBox="1"/>
          <p:nvPr/>
        </p:nvSpPr>
        <p:spPr>
          <a:xfrm>
            <a:off x="135978" y="6609297"/>
            <a:ext cx="6101254" cy="215444"/>
          </a:xfrm>
          <a:prstGeom prst="rect">
            <a:avLst/>
          </a:prstGeom>
          <a:noFill/>
        </p:spPr>
        <p:txBody>
          <a:bodyPr wrap="square">
            <a:spAutoFit/>
          </a:bodyPr>
          <a:lstStyle/>
          <a:p>
            <a:r>
              <a:rPr lang="en-US" sz="800" b="0" i="0">
                <a:effectLst/>
                <a:latin typeface="Palatino" pitchFamily="2" charset="77"/>
                <a:ea typeface="Palatino" pitchFamily="2" charset="77"/>
              </a:rPr>
              <a:t>© 2026 </a:t>
            </a:r>
            <a:r>
              <a:rPr lang="en-US" sz="800" b="0" i="0" dirty="0">
                <a:effectLst/>
                <a:latin typeface="Palatino" pitchFamily="2" charset="77"/>
                <a:ea typeface="Palatino" pitchFamily="2" charset="77"/>
              </a:rPr>
              <a:t>Fellows LaBriola LLP, All Rights Reserved</a:t>
            </a:r>
            <a:endParaRPr lang="en-US" sz="800" dirty="0"/>
          </a:p>
        </p:txBody>
      </p:sp>
      <p:sp>
        <p:nvSpPr>
          <p:cNvPr id="8" name="Slide Number Placeholder 7">
            <a:extLst>
              <a:ext uri="{FF2B5EF4-FFF2-40B4-BE49-F238E27FC236}">
                <a16:creationId xmlns:a16="http://schemas.microsoft.com/office/drawing/2014/main" id="{4B1498C7-67D8-063D-57BD-C6EFFD34A459}"/>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5</a:t>
            </a:fld>
            <a:endParaRPr lang="en-US" dirty="0">
              <a:latin typeface="Palatino" pitchFamily="2" charset="77"/>
              <a:ea typeface="Palatino" pitchFamily="2" charset="77"/>
            </a:endParaRPr>
          </a:p>
        </p:txBody>
      </p:sp>
      <p:sp>
        <p:nvSpPr>
          <p:cNvPr id="2" name="TextBox 1">
            <a:extLst>
              <a:ext uri="{FF2B5EF4-FFF2-40B4-BE49-F238E27FC236}">
                <a16:creationId xmlns:a16="http://schemas.microsoft.com/office/drawing/2014/main" id="{CF97AE50-E33A-8FC0-DBA4-F1F0162BA194}"/>
              </a:ext>
            </a:extLst>
          </p:cNvPr>
          <p:cNvSpPr txBox="1"/>
          <p:nvPr/>
        </p:nvSpPr>
        <p:spPr>
          <a:xfrm>
            <a:off x="835231" y="1359219"/>
            <a:ext cx="10521537" cy="4170555"/>
          </a:xfrm>
          <a:prstGeom prst="rect">
            <a:avLst/>
          </a:prstGeom>
          <a:noFill/>
        </p:spPr>
        <p:txBody>
          <a:bodyPr wrap="square" lIns="91440" tIns="0" rIns="457200" rtlCol="0">
            <a:normAutofit/>
          </a:bodyPr>
          <a:lstStyle/>
          <a:p>
            <a:pPr indent="460375" algn="just">
              <a:lnSpc>
                <a:spcPct val="200000"/>
              </a:lnSpc>
            </a:pPr>
            <a:r>
              <a:rPr lang="en-US" sz="2000" dirty="0">
                <a:latin typeface="Palatino" pitchFamily="2" charset="0"/>
              </a:rPr>
              <a:t>When machine-generated evidence is offered without an expert witness and would be subject to Rule 702 if testified to by a witness, </a:t>
            </a:r>
            <a:r>
              <a:rPr lang="en-US" sz="2000" b="1" dirty="0">
                <a:latin typeface="Palatino" pitchFamily="2" charset="0"/>
              </a:rPr>
              <a:t>the court may admit the evidence only if it satisfies the requirements of Rule 702(a)-(d)</a:t>
            </a:r>
            <a:r>
              <a:rPr lang="en-US" sz="2000" dirty="0">
                <a:latin typeface="Palatino" pitchFamily="2" charset="0"/>
              </a:rPr>
              <a:t>.  This rule does not apply to the output of simple scientific instruments. (Emphasis added.)</a:t>
            </a:r>
          </a:p>
          <a:p>
            <a:pPr indent="460375" algn="just">
              <a:lnSpc>
                <a:spcPct val="200000"/>
              </a:lnSpc>
            </a:pPr>
            <a:endParaRPr lang="en-US" sz="1200" dirty="0">
              <a:latin typeface="Palatino" pitchFamily="2" charset="0"/>
            </a:endParaRPr>
          </a:p>
          <a:p>
            <a:pPr indent="460375" algn="just">
              <a:lnSpc>
                <a:spcPct val="200000"/>
              </a:lnSpc>
            </a:pPr>
            <a:r>
              <a:rPr lang="en-US" sz="2000" dirty="0">
                <a:latin typeface="Palatino" pitchFamily="2" charset="0"/>
              </a:rPr>
              <a:t>Thus, Rule 707 incorporates the reliability framework of Rule 702, entitled </a:t>
            </a:r>
            <a:r>
              <a:rPr lang="en-US" sz="2000" u="sng" dirty="0">
                <a:latin typeface="Palatino" pitchFamily="2" charset="0"/>
              </a:rPr>
              <a:t>Testimony by Expert Witnesses</a:t>
            </a:r>
            <a:r>
              <a:rPr lang="en-US" sz="2000" dirty="0">
                <a:latin typeface="Palatino" pitchFamily="2" charset="0"/>
              </a:rPr>
              <a:t>.</a:t>
            </a:r>
          </a:p>
          <a:p>
            <a:pPr indent="460375" algn="just">
              <a:lnSpc>
                <a:spcPct val="200000"/>
              </a:lnSpc>
            </a:pPr>
            <a:endParaRPr lang="en-US" sz="2000" dirty="0">
              <a:latin typeface="Palatino" pitchFamily="2" charset="0"/>
              <a:ea typeface="Palatino" pitchFamily="2" charset="77"/>
            </a:endParaRPr>
          </a:p>
        </p:txBody>
      </p:sp>
    </p:spTree>
    <p:extLst>
      <p:ext uri="{BB962C8B-B14F-4D97-AF65-F5344CB8AC3E}">
        <p14:creationId xmlns:p14="http://schemas.microsoft.com/office/powerpoint/2010/main" val="1888564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251718-FC2F-FB98-AB90-3B542E2B361A}"/>
              </a:ext>
            </a:extLst>
          </p:cNvPr>
          <p:cNvSpPr/>
          <p:nvPr/>
        </p:nvSpPr>
        <p:spPr>
          <a:xfrm>
            <a:off x="0" y="-61327"/>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223EE-D061-4CC5-BB50-C33503138160}"/>
              </a:ext>
            </a:extLst>
          </p:cNvPr>
          <p:cNvSpPr>
            <a:spLocks noGrp="1"/>
          </p:cNvSpPr>
          <p:nvPr>
            <p:ph type="title"/>
          </p:nvPr>
        </p:nvSpPr>
        <p:spPr>
          <a:xfrm>
            <a:off x="1056905" y="-61327"/>
            <a:ext cx="10022774" cy="1255128"/>
          </a:xfrm>
        </p:spPr>
        <p:txBody>
          <a:bodyPr>
            <a:noAutofit/>
          </a:bodyPr>
          <a:lstStyle/>
          <a:p>
            <a:pPr algn="ctr"/>
            <a:r>
              <a:rPr lang="en-US" sz="3600" dirty="0">
                <a:solidFill>
                  <a:schemeClr val="bg1"/>
                </a:solidFill>
                <a:latin typeface="Palatino" pitchFamily="2" charset="77"/>
                <a:ea typeface="Palatino" pitchFamily="2" charset="77"/>
              </a:rPr>
              <a:t>Rule 702.   Testimony by Expert Witnesses</a:t>
            </a:r>
          </a:p>
        </p:txBody>
      </p:sp>
      <p:sp>
        <p:nvSpPr>
          <p:cNvPr id="3" name="Content Placeholder 2">
            <a:extLst>
              <a:ext uri="{FF2B5EF4-FFF2-40B4-BE49-F238E27FC236}">
                <a16:creationId xmlns:a16="http://schemas.microsoft.com/office/drawing/2014/main" id="{2A298972-71DD-1677-E730-63B58E08CDEE}"/>
              </a:ext>
            </a:extLst>
          </p:cNvPr>
          <p:cNvSpPr>
            <a:spLocks noGrp="1"/>
          </p:cNvSpPr>
          <p:nvPr>
            <p:ph idx="1"/>
          </p:nvPr>
        </p:nvSpPr>
        <p:spPr>
          <a:xfrm>
            <a:off x="810920" y="1331377"/>
            <a:ext cx="10514744" cy="5277920"/>
          </a:xfrm>
        </p:spPr>
        <p:txBody>
          <a:bodyPr>
            <a:normAutofit fontScale="25000" lnSpcReduction="20000"/>
          </a:bodyPr>
          <a:lstStyle/>
          <a:p>
            <a:pPr marL="0" indent="460375" algn="just">
              <a:lnSpc>
                <a:spcPct val="220000"/>
              </a:lnSpc>
              <a:spcBef>
                <a:spcPts val="0"/>
              </a:spcBef>
              <a:buNone/>
            </a:pPr>
            <a:r>
              <a:rPr lang="en-US" sz="7200" dirty="0">
                <a:latin typeface="Palatino" pitchFamily="2" charset="0"/>
              </a:rPr>
              <a:t>A witness who is qualified as an expert by knowledge, skill, experience, training, or education may testify in the form of an opinion or otherwise if the proponent demonstrates to the court that it is more likely than not that:</a:t>
            </a:r>
          </a:p>
          <a:p>
            <a:pPr marL="0" indent="0" algn="just">
              <a:lnSpc>
                <a:spcPct val="220000"/>
              </a:lnSpc>
              <a:spcBef>
                <a:spcPts val="0"/>
              </a:spcBef>
              <a:buNone/>
              <a:tabLst>
                <a:tab pos="449263" algn="l"/>
                <a:tab pos="511175" algn="l"/>
                <a:tab pos="561975" algn="l"/>
              </a:tabLst>
            </a:pPr>
            <a:r>
              <a:rPr lang="en-US" sz="7200" dirty="0">
                <a:latin typeface="Palatino" pitchFamily="2" charset="0"/>
              </a:rPr>
              <a:t>(a)  the expert's scientific, technical, or other specialized knowledge will help the trier of fact to understand the evidence or to determine a fact in issue;</a:t>
            </a:r>
          </a:p>
          <a:p>
            <a:pPr marL="0" indent="0" algn="just">
              <a:lnSpc>
                <a:spcPct val="220000"/>
              </a:lnSpc>
              <a:spcBef>
                <a:spcPts val="0"/>
              </a:spcBef>
              <a:buNone/>
            </a:pPr>
            <a:r>
              <a:rPr lang="en-US" sz="7200" dirty="0">
                <a:latin typeface="Palatino" pitchFamily="2" charset="0"/>
              </a:rPr>
              <a:t>(b)   the testimony is based on sufficient facts or data;</a:t>
            </a:r>
          </a:p>
          <a:p>
            <a:pPr marL="0" indent="0" algn="just">
              <a:lnSpc>
                <a:spcPct val="220000"/>
              </a:lnSpc>
              <a:spcBef>
                <a:spcPts val="0"/>
              </a:spcBef>
              <a:buNone/>
            </a:pPr>
            <a:r>
              <a:rPr lang="en-US" sz="7200" dirty="0">
                <a:latin typeface="Palatino" pitchFamily="2" charset="0"/>
              </a:rPr>
              <a:t>(c)   the testimony is the product of reliable principles and methods; and</a:t>
            </a:r>
          </a:p>
          <a:p>
            <a:pPr marL="0" indent="0" algn="just">
              <a:lnSpc>
                <a:spcPct val="220000"/>
              </a:lnSpc>
              <a:spcBef>
                <a:spcPts val="0"/>
              </a:spcBef>
              <a:buNone/>
            </a:pPr>
            <a:r>
              <a:rPr lang="en-US" sz="7200" dirty="0">
                <a:latin typeface="Palatino" pitchFamily="2" charset="0"/>
              </a:rPr>
              <a:t>(d)   the expert's opinion reflects a reliable application of the principles and methods to the facts of the case.</a:t>
            </a:r>
          </a:p>
          <a:p>
            <a:pPr marL="0" indent="0">
              <a:buNone/>
            </a:pPr>
            <a:endParaRPr lang="en-US" dirty="0">
              <a:latin typeface="Palatino" pitchFamily="2" charset="77"/>
              <a:ea typeface="Palatino" pitchFamily="2" charset="77"/>
            </a:endParaRPr>
          </a:p>
        </p:txBody>
      </p:sp>
      <p:pic>
        <p:nvPicPr>
          <p:cNvPr id="2050" name="Picture 2">
            <a:extLst>
              <a:ext uri="{FF2B5EF4-FFF2-40B4-BE49-F238E27FC236}">
                <a16:creationId xmlns:a16="http://schemas.microsoft.com/office/drawing/2014/main" id="{550B9373-FF45-DA5D-283C-DCD4D9CDBB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2EB9B2A-22C1-54B2-5571-44CD50DD0FA7}"/>
              </a:ext>
            </a:extLst>
          </p:cNvPr>
          <p:cNvSpPr txBox="1"/>
          <p:nvPr/>
        </p:nvSpPr>
        <p:spPr>
          <a:xfrm>
            <a:off x="-5254" y="6640038"/>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C560B20E-A42C-E0DC-AE40-014507556B59}"/>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6</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579984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D16E5-C6B4-FB51-F160-E8E155AE9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6879447-B72F-7A3B-636F-D9B9AB681B61}"/>
              </a:ext>
            </a:extLst>
          </p:cNvPr>
          <p:cNvSpPr/>
          <p:nvPr/>
        </p:nvSpPr>
        <p:spPr>
          <a:xfrm>
            <a:off x="0" y="-61327"/>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C86315-300D-0D2E-55F0-020C112BA5E9}"/>
              </a:ext>
            </a:extLst>
          </p:cNvPr>
          <p:cNvSpPr>
            <a:spLocks noGrp="1"/>
          </p:cNvSpPr>
          <p:nvPr>
            <p:ph type="title"/>
          </p:nvPr>
        </p:nvSpPr>
        <p:spPr>
          <a:xfrm>
            <a:off x="1056905" y="-61327"/>
            <a:ext cx="10022774" cy="1255128"/>
          </a:xfrm>
        </p:spPr>
        <p:txBody>
          <a:bodyPr>
            <a:noAutofit/>
          </a:bodyPr>
          <a:lstStyle/>
          <a:p>
            <a:pPr algn="ctr"/>
            <a:br>
              <a:rPr lang="en-US" sz="2400" dirty="0">
                <a:solidFill>
                  <a:schemeClr val="bg1"/>
                </a:solidFill>
                <a:latin typeface="Palatino" pitchFamily="2" charset="77"/>
                <a:ea typeface="Palatino" pitchFamily="2" charset="77"/>
              </a:rPr>
            </a:br>
            <a:r>
              <a:rPr lang="en-US" sz="2400" dirty="0">
                <a:solidFill>
                  <a:schemeClr val="bg1"/>
                </a:solidFill>
                <a:latin typeface="Palatino" pitchFamily="2" charset="77"/>
                <a:ea typeface="Palatino" pitchFamily="2" charset="77"/>
              </a:rPr>
              <a:t>Practice Pointers for Opposing Machine-Generated Evidence and Associated Expert Witness Testimony under </a:t>
            </a:r>
            <a:r>
              <a:rPr lang="en-US" sz="2400" i="1" dirty="0">
                <a:solidFill>
                  <a:schemeClr val="bg1"/>
                </a:solidFill>
                <a:latin typeface="Palatino" pitchFamily="2" charset="77"/>
                <a:ea typeface="Palatino" pitchFamily="2" charset="77"/>
              </a:rPr>
              <a:t>Daubert</a:t>
            </a:r>
            <a:br>
              <a:rPr lang="en-US" sz="2000" dirty="0">
                <a:solidFill>
                  <a:schemeClr val="bg1"/>
                </a:solidFill>
                <a:latin typeface="Palatino" pitchFamily="2" charset="77"/>
                <a:ea typeface="Palatino" pitchFamily="2" charset="77"/>
              </a:rPr>
            </a:br>
            <a:endParaRPr lang="en-US" sz="20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2D4162EE-69D4-8FB7-9E97-340D386F6F22}"/>
              </a:ext>
            </a:extLst>
          </p:cNvPr>
          <p:cNvSpPr>
            <a:spLocks noGrp="1"/>
          </p:cNvSpPr>
          <p:nvPr>
            <p:ph idx="1"/>
          </p:nvPr>
        </p:nvSpPr>
        <p:spPr>
          <a:xfrm>
            <a:off x="818707" y="1253588"/>
            <a:ext cx="10510301" cy="4968755"/>
          </a:xfrm>
        </p:spPr>
        <p:txBody>
          <a:bodyPr>
            <a:noAutofit/>
          </a:bodyPr>
          <a:lstStyle/>
          <a:p>
            <a:pPr marL="0" indent="460375" algn="just">
              <a:lnSpc>
                <a:spcPct val="200000"/>
              </a:lnSpc>
              <a:spcBef>
                <a:spcPts val="0"/>
              </a:spcBef>
              <a:buNone/>
            </a:pPr>
            <a:r>
              <a:rPr lang="en-US" sz="1800" dirty="0">
                <a:latin typeface="Palatino" pitchFamily="2" charset="77"/>
                <a:ea typeface="Palatino" pitchFamily="2" charset="77"/>
              </a:rPr>
              <a:t>1.	Demand that assumptions be stated, and attack the assumptions of the machine or expert.</a:t>
            </a:r>
          </a:p>
          <a:p>
            <a:pPr marL="0" indent="460375" algn="just">
              <a:lnSpc>
                <a:spcPct val="200000"/>
              </a:lnSpc>
              <a:spcBef>
                <a:spcPts val="0"/>
              </a:spcBef>
              <a:buNone/>
            </a:pPr>
            <a:r>
              <a:rPr lang="en-US" sz="1800" dirty="0">
                <a:latin typeface="Palatino" pitchFamily="2" charset="77"/>
                <a:ea typeface="Palatino" pitchFamily="2" charset="77"/>
              </a:rPr>
              <a:t>2.	Question the validity of the data and information relied upon by the machine or expert.</a:t>
            </a:r>
          </a:p>
          <a:p>
            <a:pPr marL="0" indent="460375" algn="just">
              <a:lnSpc>
                <a:spcPct val="200000"/>
              </a:lnSpc>
              <a:spcBef>
                <a:spcPts val="0"/>
              </a:spcBef>
              <a:buNone/>
            </a:pPr>
            <a:r>
              <a:rPr lang="en-US" sz="1800" dirty="0">
                <a:latin typeface="Palatino" pitchFamily="2" charset="77"/>
                <a:ea typeface="Palatino" pitchFamily="2" charset="77"/>
              </a:rPr>
              <a:t>3.	Question the validity of the methodology relied upon by the machine or expert.</a:t>
            </a:r>
          </a:p>
          <a:p>
            <a:pPr marL="0" indent="460375" algn="just">
              <a:lnSpc>
                <a:spcPct val="200000"/>
              </a:lnSpc>
              <a:spcBef>
                <a:spcPts val="0"/>
              </a:spcBef>
              <a:buNone/>
            </a:pPr>
            <a:r>
              <a:rPr lang="en-US" sz="1800" dirty="0">
                <a:latin typeface="Palatino" pitchFamily="2" charset="77"/>
                <a:ea typeface="Palatino" pitchFamily="2" charset="77"/>
              </a:rPr>
              <a:t>4.	Establish absence of certification by machine (expert) or lack of adherence to applicable 	standards, such as GAAP standards, in a business litigation case.</a:t>
            </a:r>
          </a:p>
          <a:p>
            <a:pPr marL="0" indent="460375" algn="just">
              <a:lnSpc>
                <a:spcPct val="200000"/>
              </a:lnSpc>
              <a:spcBef>
                <a:spcPts val="0"/>
              </a:spcBef>
              <a:buNone/>
            </a:pPr>
            <a:r>
              <a:rPr lang="en-US" sz="1800" dirty="0">
                <a:latin typeface="Palatino" pitchFamily="2" charset="77"/>
                <a:ea typeface="Palatino" pitchFamily="2" charset="77"/>
              </a:rPr>
              <a:t>5.	Alternative causes and contrary evidence.</a:t>
            </a:r>
          </a:p>
          <a:p>
            <a:pPr marL="0" indent="460375" algn="just">
              <a:lnSpc>
                <a:spcPct val="200000"/>
              </a:lnSpc>
              <a:spcBef>
                <a:spcPts val="0"/>
              </a:spcBef>
              <a:buNone/>
            </a:pPr>
            <a:r>
              <a:rPr lang="en-US" sz="1800" dirty="0">
                <a:latin typeface="Palatino" pitchFamily="2" charset="77"/>
                <a:ea typeface="Palatino" pitchFamily="2" charset="77"/>
              </a:rPr>
              <a:t>6.	“Analytical gap" between machine’s (expert’s) opinion and underlying data.</a:t>
            </a:r>
          </a:p>
          <a:p>
            <a:pPr marL="0" indent="460375" algn="just">
              <a:lnSpc>
                <a:spcPct val="200000"/>
              </a:lnSpc>
              <a:spcBef>
                <a:spcPts val="0"/>
              </a:spcBef>
              <a:buNone/>
            </a:pPr>
            <a:r>
              <a:rPr lang="en-US" sz="1800" dirty="0">
                <a:latin typeface="Palatino" pitchFamily="2" charset="77"/>
                <a:ea typeface="Palatino" pitchFamily="2" charset="77"/>
              </a:rPr>
              <a:t>7.	“Ipse dixit”--Latin for “he said it himself”--an assertion without proof, or a dogmatic </a:t>
            </a:r>
          </a:p>
          <a:p>
            <a:pPr marL="0" indent="460375" algn="just">
              <a:lnSpc>
                <a:spcPct val="200000"/>
              </a:lnSpc>
              <a:spcBef>
                <a:spcPts val="0"/>
              </a:spcBef>
              <a:buNone/>
            </a:pPr>
            <a:r>
              <a:rPr lang="en-US" sz="1800" dirty="0">
                <a:latin typeface="Palatino" pitchFamily="2" charset="77"/>
                <a:ea typeface="Palatino" pitchFamily="2" charset="77"/>
              </a:rPr>
              <a:t>	expression of opinion by machine or expert.</a:t>
            </a:r>
          </a:p>
        </p:txBody>
      </p:sp>
      <p:pic>
        <p:nvPicPr>
          <p:cNvPr id="2050" name="Picture 2">
            <a:extLst>
              <a:ext uri="{FF2B5EF4-FFF2-40B4-BE49-F238E27FC236}">
                <a16:creationId xmlns:a16="http://schemas.microsoft.com/office/drawing/2014/main" id="{4B0280F4-B179-8354-D5E4-E4B4EF1ECB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B28F351-4272-4BE0-2081-36537729D89D}"/>
              </a:ext>
            </a:extLst>
          </p:cNvPr>
          <p:cNvSpPr txBox="1"/>
          <p:nvPr/>
        </p:nvSpPr>
        <p:spPr>
          <a:xfrm>
            <a:off x="-5254" y="6640038"/>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44B6174A-1688-0862-8A08-FE788EE3E0FF}"/>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7</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1560311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5A1BC-6D37-A9CE-0F3E-276C9E86A08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150542E-9706-8C4F-2E93-151355924022}"/>
              </a:ext>
            </a:extLst>
          </p:cNvPr>
          <p:cNvSpPr/>
          <p:nvPr/>
        </p:nvSpPr>
        <p:spPr>
          <a:xfrm>
            <a:off x="5254"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B145FC-999D-5F26-9D86-07E1D285CE64}"/>
              </a:ext>
            </a:extLst>
          </p:cNvPr>
          <p:cNvSpPr>
            <a:spLocks noGrp="1"/>
          </p:cNvSpPr>
          <p:nvPr>
            <p:ph type="title"/>
          </p:nvPr>
        </p:nvSpPr>
        <p:spPr>
          <a:xfrm>
            <a:off x="939516" y="-15776"/>
            <a:ext cx="10022774" cy="1270904"/>
          </a:xfrm>
        </p:spPr>
        <p:txBody>
          <a:bodyPr>
            <a:noAutofit/>
          </a:bodyPr>
          <a:lstStyle/>
          <a:p>
            <a:pPr algn="ctr"/>
            <a:br>
              <a:rPr lang="en-US" sz="3600" dirty="0">
                <a:solidFill>
                  <a:schemeClr val="bg1"/>
                </a:solidFill>
                <a:latin typeface="Palatino" pitchFamily="2" charset="77"/>
                <a:ea typeface="Palatino" pitchFamily="2" charset="77"/>
              </a:rPr>
            </a:br>
            <a:r>
              <a:rPr lang="en-US" sz="3600" dirty="0">
                <a:solidFill>
                  <a:schemeClr val="bg1"/>
                </a:solidFill>
                <a:latin typeface="Palatino" pitchFamily="2" charset="77"/>
                <a:ea typeface="Palatino" pitchFamily="2" charset="77"/>
              </a:rPr>
              <a:t>Draft Committee Note Excerpts </a:t>
            </a:r>
            <a:br>
              <a:rPr lang="en-US" sz="3600" dirty="0">
                <a:solidFill>
                  <a:schemeClr val="bg1"/>
                </a:solidFill>
                <a:latin typeface="Palatino" pitchFamily="2" charset="77"/>
                <a:ea typeface="Palatino" pitchFamily="2" charset="77"/>
              </a:rPr>
            </a:br>
            <a:r>
              <a:rPr lang="en-US" sz="3600" dirty="0">
                <a:solidFill>
                  <a:schemeClr val="bg1"/>
                </a:solidFill>
                <a:latin typeface="Palatino" pitchFamily="2" charset="77"/>
                <a:ea typeface="Palatino" pitchFamily="2" charset="77"/>
              </a:rPr>
              <a:t>for Proposed FRE 707</a:t>
            </a:r>
            <a:br>
              <a:rPr lang="en-US" sz="3600" dirty="0">
                <a:solidFill>
                  <a:schemeClr val="bg1"/>
                </a:solidFill>
                <a:latin typeface="Palatino" pitchFamily="2" charset="77"/>
                <a:ea typeface="Palatino" pitchFamily="2" charset="77"/>
              </a:rPr>
            </a:br>
            <a:endParaRPr lang="en-US" sz="36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3EA70FA1-E67F-A0DF-B719-C4742268C300}"/>
              </a:ext>
            </a:extLst>
          </p:cNvPr>
          <p:cNvSpPr>
            <a:spLocks noGrp="1"/>
          </p:cNvSpPr>
          <p:nvPr>
            <p:ph idx="1"/>
          </p:nvPr>
        </p:nvSpPr>
        <p:spPr>
          <a:xfrm>
            <a:off x="835231" y="1591265"/>
            <a:ext cx="10521537" cy="4683527"/>
          </a:xfrm>
        </p:spPr>
        <p:txBody>
          <a:bodyPr>
            <a:normAutofit/>
          </a:bodyPr>
          <a:lstStyle/>
          <a:p>
            <a:pPr algn="just">
              <a:lnSpc>
                <a:spcPct val="100000"/>
              </a:lnSpc>
              <a:spcBef>
                <a:spcPts val="1400"/>
              </a:spcBef>
              <a:spcAft>
                <a:spcPts val="1400"/>
              </a:spcAft>
            </a:pPr>
            <a:r>
              <a:rPr lang="en-US" sz="2000" dirty="0">
                <a:latin typeface="Palatino" pitchFamily="2" charset="0"/>
              </a:rPr>
              <a:t>Expert testimony in modern trials increasingly relies on software-or other machine-based conveyances of information.</a:t>
            </a:r>
            <a:endParaRPr lang="en-US" sz="1000" dirty="0">
              <a:latin typeface="Palatino" pitchFamily="2" charset="0"/>
            </a:endParaRPr>
          </a:p>
          <a:p>
            <a:pPr algn="just">
              <a:lnSpc>
                <a:spcPct val="100000"/>
              </a:lnSpc>
              <a:spcBef>
                <a:spcPts val="1400"/>
              </a:spcBef>
              <a:spcAft>
                <a:spcPts val="1400"/>
              </a:spcAft>
            </a:pPr>
            <a:r>
              <a:rPr lang="en-US" sz="2000" dirty="0">
                <a:latin typeface="Palatino" pitchFamily="2" charset="0"/>
              </a:rPr>
              <a:t> Machine-generated evidence can involve the use of a computer-based process or system to make predictions or draw inferences from existing data.</a:t>
            </a:r>
            <a:endParaRPr lang="en-US" sz="800" dirty="0">
              <a:latin typeface="Palatino" pitchFamily="2" charset="0"/>
            </a:endParaRPr>
          </a:p>
          <a:p>
            <a:pPr algn="just">
              <a:lnSpc>
                <a:spcPct val="100000"/>
              </a:lnSpc>
              <a:spcBef>
                <a:spcPts val="1400"/>
              </a:spcBef>
              <a:spcAft>
                <a:spcPts val="1400"/>
              </a:spcAft>
            </a:pPr>
            <a:r>
              <a:rPr lang="en-US" sz="2000" dirty="0">
                <a:latin typeface="Palatino" pitchFamily="2" charset="0"/>
              </a:rPr>
              <a:t> When a machine draws inferences and makes predictions, there are concerns about the reliability of that process, akin to the reliability concerns about expert witnesses.</a:t>
            </a:r>
            <a:endParaRPr lang="en-US" sz="800" dirty="0">
              <a:latin typeface="Palatino" pitchFamily="2" charset="0"/>
            </a:endParaRPr>
          </a:p>
          <a:p>
            <a:pPr algn="just">
              <a:lnSpc>
                <a:spcPct val="100000"/>
              </a:lnSpc>
              <a:spcBef>
                <a:spcPts val="1400"/>
              </a:spcBef>
              <a:spcAft>
                <a:spcPts val="1400"/>
              </a:spcAft>
            </a:pPr>
            <a:r>
              <a:rPr lang="en-US" sz="2000" dirty="0">
                <a:latin typeface="Palatino" pitchFamily="2" charset="0"/>
              </a:rPr>
              <a:t>Problems include using the process for purposes that were not intended (function creep); analytical error or completeness; inaccuracy or bias built into the underlying data or formulas; and lack of interpretability of the machine's process.</a:t>
            </a:r>
          </a:p>
          <a:p>
            <a:pPr marL="0" indent="0">
              <a:buNone/>
            </a:pPr>
            <a:endParaRPr lang="en-US" dirty="0">
              <a:latin typeface="Palatino" pitchFamily="2" charset="77"/>
              <a:ea typeface="Palatino" pitchFamily="2" charset="77"/>
            </a:endParaRPr>
          </a:p>
        </p:txBody>
      </p:sp>
      <p:pic>
        <p:nvPicPr>
          <p:cNvPr id="2050" name="Picture 2">
            <a:extLst>
              <a:ext uri="{FF2B5EF4-FFF2-40B4-BE49-F238E27FC236}">
                <a16:creationId xmlns:a16="http://schemas.microsoft.com/office/drawing/2014/main" id="{03E14B3F-82D2-E895-46D0-51876F5D5D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373596E-203F-29D0-1A2A-BCDF3E72C72C}"/>
              </a:ext>
            </a:extLst>
          </p:cNvPr>
          <p:cNvSpPr txBox="1"/>
          <p:nvPr/>
        </p:nvSpPr>
        <p:spPr>
          <a:xfrm>
            <a:off x="-5254" y="6640038"/>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69555471-B519-B7D1-B8FE-35FA84B884B4}"/>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8</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2650596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1EE74-D7D3-6F93-E61A-605C9D86F42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D0C00E-D929-C446-CE30-E2E19F0C5C4C}"/>
              </a:ext>
            </a:extLst>
          </p:cNvPr>
          <p:cNvSpPr/>
          <p:nvPr/>
        </p:nvSpPr>
        <p:spPr>
          <a:xfrm>
            <a:off x="0" y="0"/>
            <a:ext cx="12192000" cy="125512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BEBD98-A079-0C79-5C4F-21C74503EA0F}"/>
              </a:ext>
            </a:extLst>
          </p:cNvPr>
          <p:cNvSpPr>
            <a:spLocks noGrp="1"/>
          </p:cNvSpPr>
          <p:nvPr>
            <p:ph type="title"/>
          </p:nvPr>
        </p:nvSpPr>
        <p:spPr>
          <a:xfrm>
            <a:off x="939516" y="-15776"/>
            <a:ext cx="10022774" cy="1270904"/>
          </a:xfrm>
        </p:spPr>
        <p:txBody>
          <a:bodyPr>
            <a:noAutofit/>
          </a:bodyPr>
          <a:lstStyle/>
          <a:p>
            <a:pPr algn="ctr"/>
            <a:br>
              <a:rPr lang="en-US" sz="4000" dirty="0">
                <a:solidFill>
                  <a:schemeClr val="bg1"/>
                </a:solidFill>
                <a:latin typeface="Palatino" pitchFamily="2" charset="77"/>
                <a:ea typeface="Palatino" pitchFamily="2" charset="77"/>
              </a:rPr>
            </a:br>
            <a:r>
              <a:rPr lang="en-US" sz="2800" dirty="0">
                <a:solidFill>
                  <a:schemeClr val="bg1"/>
                </a:solidFill>
                <a:latin typeface="Palatino" pitchFamily="2" charset="77"/>
                <a:ea typeface="Palatino" pitchFamily="2" charset="77"/>
              </a:rPr>
              <a:t>February 4, 2026 Letter from the ACTL FRE Committee to Advisory Committee on Evidence Rules</a:t>
            </a:r>
            <a:br>
              <a:rPr lang="en-US" sz="4000" dirty="0">
                <a:solidFill>
                  <a:schemeClr val="bg1"/>
                </a:solidFill>
                <a:latin typeface="Palatino" pitchFamily="2" charset="77"/>
                <a:ea typeface="Palatino" pitchFamily="2" charset="77"/>
              </a:rPr>
            </a:br>
            <a:endParaRPr lang="en-US" sz="4000" dirty="0">
              <a:solidFill>
                <a:schemeClr val="bg1"/>
              </a:solidFill>
              <a:latin typeface="Palatino" pitchFamily="2" charset="77"/>
              <a:ea typeface="Palatino" pitchFamily="2" charset="77"/>
            </a:endParaRPr>
          </a:p>
        </p:txBody>
      </p:sp>
      <p:sp>
        <p:nvSpPr>
          <p:cNvPr id="3" name="Content Placeholder 2">
            <a:extLst>
              <a:ext uri="{FF2B5EF4-FFF2-40B4-BE49-F238E27FC236}">
                <a16:creationId xmlns:a16="http://schemas.microsoft.com/office/drawing/2014/main" id="{B7681D52-DBEC-1258-5403-9615DA8663FA}"/>
              </a:ext>
            </a:extLst>
          </p:cNvPr>
          <p:cNvSpPr>
            <a:spLocks noGrp="1"/>
          </p:cNvSpPr>
          <p:nvPr>
            <p:ph idx="1"/>
          </p:nvPr>
        </p:nvSpPr>
        <p:spPr>
          <a:xfrm>
            <a:off x="835231" y="1576781"/>
            <a:ext cx="10521537" cy="4404971"/>
          </a:xfrm>
        </p:spPr>
        <p:txBody>
          <a:bodyPr>
            <a:normAutofit fontScale="77500" lnSpcReduction="20000"/>
          </a:bodyPr>
          <a:lstStyle/>
          <a:p>
            <a:pPr algn="just">
              <a:lnSpc>
                <a:spcPct val="120000"/>
              </a:lnSpc>
              <a:spcBef>
                <a:spcPts val="1400"/>
              </a:spcBef>
              <a:spcAft>
                <a:spcPts val="1400"/>
              </a:spcAft>
            </a:pPr>
            <a:r>
              <a:rPr lang="en-US" sz="2600" dirty="0">
                <a:latin typeface="Palatino" pitchFamily="2" charset="0"/>
              </a:rPr>
              <a:t>In light of the rapid proliferation of machine-generated evidence, including evidence created by artificial intelligence ("AI"), the College believes that proposed FRE 707 is necessary and advisable to provide guidance to federal judges and trial attorneys.</a:t>
            </a:r>
          </a:p>
          <a:p>
            <a:pPr algn="just">
              <a:lnSpc>
                <a:spcPct val="120000"/>
              </a:lnSpc>
              <a:spcBef>
                <a:spcPts val="1400"/>
              </a:spcBef>
              <a:spcAft>
                <a:spcPts val="1400"/>
              </a:spcAft>
            </a:pPr>
            <a:r>
              <a:rPr lang="en-US" sz="2600" dirty="0">
                <a:latin typeface="Palatino" pitchFamily="2" charset="0"/>
              </a:rPr>
              <a:t>FRE 707 will better enable federal judges to regulate the use and admissibility of machine-generated evidence, particularly where such evidence functions similarly to expert witness testimony and raises parallel issues of reliability, authenticity, bias, and error.</a:t>
            </a:r>
          </a:p>
          <a:p>
            <a:pPr algn="just">
              <a:lnSpc>
                <a:spcPct val="120000"/>
              </a:lnSpc>
              <a:spcBef>
                <a:spcPts val="1400"/>
              </a:spcBef>
              <a:spcAft>
                <a:spcPts val="1400"/>
              </a:spcAft>
            </a:pPr>
            <a:r>
              <a:rPr lang="en-US" sz="2600" dirty="0">
                <a:latin typeface="Palatino" pitchFamily="2" charset="0"/>
              </a:rPr>
              <a:t>The College believes that FRE 707 will provide an important safeguard to ensure that machine-generated evidence, including evidence created by AI, will be subject to the same standards of admissibility under </a:t>
            </a:r>
            <a:r>
              <a:rPr lang="en-US" sz="2600" i="1" dirty="0">
                <a:latin typeface="Palatino" pitchFamily="2" charset="0"/>
              </a:rPr>
              <a:t>Daubert</a:t>
            </a:r>
            <a:r>
              <a:rPr lang="en-US" sz="2600" dirty="0">
                <a:latin typeface="Palatino" pitchFamily="2" charset="0"/>
              </a:rPr>
              <a:t> as traditional expert witness testimony.</a:t>
            </a:r>
          </a:p>
        </p:txBody>
      </p:sp>
      <p:pic>
        <p:nvPicPr>
          <p:cNvPr id="2050" name="Picture 2">
            <a:extLst>
              <a:ext uri="{FF2B5EF4-FFF2-40B4-BE49-F238E27FC236}">
                <a16:creationId xmlns:a16="http://schemas.microsoft.com/office/drawing/2014/main" id="{C33F13AF-004D-235C-6F30-F851D04723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2290" y="6471721"/>
            <a:ext cx="1093732" cy="2751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12933E2-D0AB-39AE-4A85-034ACC8BB112}"/>
              </a:ext>
            </a:extLst>
          </p:cNvPr>
          <p:cNvSpPr txBox="1"/>
          <p:nvPr/>
        </p:nvSpPr>
        <p:spPr>
          <a:xfrm>
            <a:off x="-5254" y="6640038"/>
            <a:ext cx="6101254" cy="215444"/>
          </a:xfrm>
          <a:prstGeom prst="rect">
            <a:avLst/>
          </a:prstGeom>
          <a:noFill/>
        </p:spPr>
        <p:txBody>
          <a:bodyPr wrap="square">
            <a:spAutoFit/>
          </a:bodyPr>
          <a:lstStyle/>
          <a:p>
            <a:r>
              <a:rPr lang="en-US" sz="800" b="0" i="0" dirty="0">
                <a:effectLst/>
                <a:latin typeface="Palatino" pitchFamily="2" charset="77"/>
                <a:ea typeface="Palatino" pitchFamily="2" charset="77"/>
              </a:rPr>
              <a:t>© 2026 Fellows LaBriola LLP, All Rights Reserved</a:t>
            </a:r>
            <a:endParaRPr lang="en-US" sz="800" dirty="0"/>
          </a:p>
        </p:txBody>
      </p:sp>
      <p:sp>
        <p:nvSpPr>
          <p:cNvPr id="8" name="Slide Number Placeholder 7">
            <a:extLst>
              <a:ext uri="{FF2B5EF4-FFF2-40B4-BE49-F238E27FC236}">
                <a16:creationId xmlns:a16="http://schemas.microsoft.com/office/drawing/2014/main" id="{55C58C45-A950-2E6A-6739-7C84B718FA21}"/>
              </a:ext>
            </a:extLst>
          </p:cNvPr>
          <p:cNvSpPr>
            <a:spLocks noGrp="1"/>
          </p:cNvSpPr>
          <p:nvPr>
            <p:ph type="sldNum" sz="quarter" idx="12"/>
          </p:nvPr>
        </p:nvSpPr>
        <p:spPr>
          <a:xfrm>
            <a:off x="4572000" y="6356350"/>
            <a:ext cx="2743200" cy="365125"/>
          </a:xfrm>
        </p:spPr>
        <p:txBody>
          <a:bodyPr/>
          <a:lstStyle/>
          <a:p>
            <a:pPr algn="ctr"/>
            <a:fld id="{A30BBA05-4B68-9F42-AD00-DB485F9D7524}" type="slidenum">
              <a:rPr lang="en-US" sz="1600" smtClean="0">
                <a:latin typeface="Palatino" pitchFamily="2" charset="77"/>
                <a:ea typeface="Palatino" pitchFamily="2" charset="77"/>
              </a:rPr>
              <a:pPr algn="ctr"/>
              <a:t>9</a:t>
            </a:fld>
            <a:endParaRPr lang="en-US" dirty="0">
              <a:latin typeface="Palatino" pitchFamily="2" charset="77"/>
              <a:ea typeface="Palatino" pitchFamily="2" charset="77"/>
            </a:endParaRPr>
          </a:p>
        </p:txBody>
      </p:sp>
    </p:spTree>
    <p:extLst>
      <p:ext uri="{BB962C8B-B14F-4D97-AF65-F5344CB8AC3E}">
        <p14:creationId xmlns:p14="http://schemas.microsoft.com/office/powerpoint/2010/main" val="1703198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0525CD81154D4DA29DBDC3F4578DFB" ma:contentTypeVersion="16" ma:contentTypeDescription="Create a new document." ma:contentTypeScope="" ma:versionID="536c6480955c6ece4c8fe46bb029160e">
  <xsd:schema xmlns:xsd="http://www.w3.org/2001/XMLSchema" xmlns:xs="http://www.w3.org/2001/XMLSchema" xmlns:p="http://schemas.microsoft.com/office/2006/metadata/properties" xmlns:ns2="6332eb50-fa46-435c-8b2a-5a9d1e1ab57b" xmlns:ns3="110a2cb2-b4bd-4b75-baf0-0af1c27aefe3" targetNamespace="http://schemas.microsoft.com/office/2006/metadata/properties" ma:root="true" ma:fieldsID="e7f203f507be1dd32b96b531eeab6c8f" ns2:_="" ns3:_="">
    <xsd:import namespace="6332eb50-fa46-435c-8b2a-5a9d1e1ab57b"/>
    <xsd:import namespace="110a2cb2-b4bd-4b75-baf0-0af1c27aefe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32eb50-fa46-435c-8b2a-5a9d1e1ab5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a806e5b-fb6d-4ee1-9b35-b1bd8f7773a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0a2cb2-b4bd-4b75-baf0-0af1c27aefe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1f499f29-0b09-44ad-abae-e741d307740c}" ma:internalName="TaxCatchAll" ma:showField="CatchAllData" ma:web="110a2cb2-b4bd-4b75-baf0-0af1c27aef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332eb50-fa46-435c-8b2a-5a9d1e1ab57b">
      <Terms xmlns="http://schemas.microsoft.com/office/infopath/2007/PartnerControls"/>
    </lcf76f155ced4ddcb4097134ff3c332f>
    <TaxCatchAll xmlns="110a2cb2-b4bd-4b75-baf0-0af1c27aefe3" xsi:nil="true"/>
  </documentManagement>
</p:properties>
</file>

<file path=customXml/itemProps1.xml><?xml version="1.0" encoding="utf-8"?>
<ds:datastoreItem xmlns:ds="http://schemas.openxmlformats.org/officeDocument/2006/customXml" ds:itemID="{405D664C-9945-4ADB-96DD-DF99CCAD9276}"/>
</file>

<file path=customXml/itemProps2.xml><?xml version="1.0" encoding="utf-8"?>
<ds:datastoreItem xmlns:ds="http://schemas.openxmlformats.org/officeDocument/2006/customXml" ds:itemID="{17A74CFD-7AF7-408E-8AAA-CBCDE2F1FD6C}"/>
</file>

<file path=customXml/itemProps3.xml><?xml version="1.0" encoding="utf-8"?>
<ds:datastoreItem xmlns:ds="http://schemas.openxmlformats.org/officeDocument/2006/customXml" ds:itemID="{1968A4CC-5C11-4EE9-9D51-D2096935F2D4}"/>
</file>

<file path=docProps/app.xml><?xml version="1.0" encoding="utf-8"?>
<Properties xmlns="http://schemas.openxmlformats.org/officeDocument/2006/extended-properties" xmlns:vt="http://schemas.openxmlformats.org/officeDocument/2006/docPropsVTypes">
  <TotalTime>659</TotalTime>
  <Words>1767</Words>
  <Application>Microsoft Macintosh PowerPoint</Application>
  <PresentationFormat>Widescreen</PresentationFormat>
  <Paragraphs>102</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Palatino</vt:lpstr>
      <vt:lpstr>Office Theme</vt:lpstr>
      <vt:lpstr>PROPOSED FEDERAL RULE OF EVIDENCE 707, ENTITLED MACHINE-GENERATED EVIDENCE </vt:lpstr>
      <vt:lpstr>PowerPoint Presentation</vt:lpstr>
      <vt:lpstr>PowerPoint Presentation</vt:lpstr>
      <vt:lpstr>PowerPoint Presentation</vt:lpstr>
      <vt:lpstr>PowerPoint Presentation</vt:lpstr>
      <vt:lpstr>Rule 702.   Testimony by Expert Witnesses</vt:lpstr>
      <vt:lpstr> Practice Pointers for Opposing Machine-Generated Evidence and Associated Expert Witness Testimony under Daubert </vt:lpstr>
      <vt:lpstr> Draft Committee Note Excerpts  for Proposed FRE 707 </vt:lpstr>
      <vt:lpstr> February 4, 2026 Letter from the ACTL FRE Committee to Advisory Committee on Evidence Rules </vt:lpstr>
      <vt:lpstr>  February 4, 2026 Letter from the ACTL FRE Committee to Advisory Committee on Evidence Rules (Cont.) </vt:lpstr>
      <vt:lpstr> February 4, 2026 Letter from the ACTL FRE Committee to Advisory Committee on Evidence Rules (Cont.) </vt:lpstr>
      <vt:lpstr> February 4, 2026 Letter from the ACTL FRE Committee to Advisory Committee on Evidence Rules (Cont.) </vt:lpstr>
      <vt:lpstr>  Next Steps  </vt:lpstr>
    </vt:vector>
  </TitlesOfParts>
  <Manager>Henry D. Fellows, Jr.</Manager>
  <Company>Fellows LaBriola LLP</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2026.04.08 Proposed FRE 707, Machine-Generated Evidence</dc:title>
  <dc:subject>ACTL Lunch and Learn Presentation</dc:subject>
  <dc:creator>Henry D. Fellows, Jr.</dc:creator>
  <cp:keywords/>
  <dc:description/>
  <cp:lastModifiedBy>Hank Fellows</cp:lastModifiedBy>
  <cp:revision>47</cp:revision>
  <cp:lastPrinted>2026-03-13T18:36:32Z</cp:lastPrinted>
  <dcterms:created xsi:type="dcterms:W3CDTF">2024-01-31T14:09:38Z</dcterms:created>
  <dcterms:modified xsi:type="dcterms:W3CDTF">2026-04-07T01:12:32Z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0x010100DE0525CD81154D4DA29DBDC3F4578DFB</vt:lpwstr>
  </property>
</Properties>
</file>